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1" r:id="rId2"/>
    <p:sldId id="291" r:id="rId3"/>
    <p:sldId id="292" r:id="rId4"/>
    <p:sldId id="293" r:id="rId5"/>
    <p:sldId id="264" r:id="rId6"/>
    <p:sldId id="294" r:id="rId7"/>
    <p:sldId id="295" r:id="rId8"/>
    <p:sldId id="290" r:id="rId9"/>
    <p:sldId id="289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E6"/>
    <a:srgbClr val="009900"/>
    <a:srgbClr val="F0D1FF"/>
    <a:srgbClr val="CCFF99"/>
    <a:srgbClr val="CCFFFF"/>
    <a:srgbClr val="A6A6A6"/>
    <a:srgbClr val="ECC5FF"/>
    <a:srgbClr val="FFCC00"/>
    <a:srgbClr val="DBDC83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06" autoAdjust="0"/>
    <p:restoredTop sz="94660"/>
  </p:normalViewPr>
  <p:slideViewPr>
    <p:cSldViewPr snapToGrid="0">
      <p:cViewPr varScale="1">
        <p:scale>
          <a:sx n="74" d="100"/>
          <a:sy n="74" d="100"/>
        </p:scale>
        <p:origin x="91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D8C23-57E0-4315-A9E0-9F2B7EA28867}" type="datetimeFigureOut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FD985-A0EC-416F-B538-E7E1DCF246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557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FD985-A0EC-416F-B538-E7E1DCF246E3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3747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FD985-A0EC-416F-B538-E7E1DCF246E3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2401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6684B-75C8-41E8-AA03-3DF8039FC5ED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265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DEFAD-C6D4-49EA-A97D-65D089558274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3921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51D9-8A9F-4579-917F-DBADCD8AD822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596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EB51-3F51-4CCC-9F31-77628E33509D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639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D3855-2D8D-4AE3-885B-E37660A2991A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9774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940F1-5E16-4217-85FB-C6926D6CF132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3811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F3BA4-4122-45AF-B759-636B623F2C00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4209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EC07-6479-47D5-B5CC-30B1BAC3D7C0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2015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4769E-5BA0-46DA-B591-947AB42D72F7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6194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6B6B5-0D06-448A-9524-5ED340340143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7797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C8D28-B3BA-4E02-BCE7-BFC9DEC9C4DD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8163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44F7-11EC-4B4D-B941-3B3C166999EA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323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D79B9-5B68-4E40-8458-C6A39685E267}" type="datetime1">
              <a:rPr kumimoji="1" lang="ja-JP" altLang="en-US" smtClean="0"/>
              <a:t>2024/4/5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4C08E-6C91-4391-933E-466324323A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6665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3"/>
          <p:cNvSpPr txBox="1">
            <a:spLocks noChangeArrowheads="1"/>
          </p:cNvSpPr>
          <p:nvPr/>
        </p:nvSpPr>
        <p:spPr bwMode="auto">
          <a:xfrm>
            <a:off x="1508983" y="451197"/>
            <a:ext cx="9197212" cy="805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4295" tIns="8890" rIns="74295" bIns="8890" numCol="1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sz="6000" dirty="0" smtClean="0">
                <a:ln w="0"/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K01</a:t>
            </a:r>
            <a:r>
              <a:rPr kumimoji="0" lang="ja-JP" altLang="en-US" sz="6000" dirty="0" smtClean="0">
                <a:ln w="0"/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のお</a:t>
            </a:r>
            <a:r>
              <a:rPr kumimoji="0" lang="ja-JP" altLang="en-US" sz="6000" dirty="0">
                <a:ln w="0"/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題</a:t>
            </a:r>
            <a:endParaRPr kumimoji="0" lang="ja-JP" altLang="ja-JP" sz="6000" dirty="0">
              <a:ln w="0"/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ja-JP" altLang="ja-JP" sz="4400" i="0" u="none" strike="noStrike" normalizeH="0" baseline="0" dirty="0" smtClean="0">
              <a:ln w="0"/>
              <a:effectLst>
                <a:outerShdw blurRad="38100" dist="3810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" name="タイトル 1"/>
          <p:cNvSpPr>
            <a:spLocks noGrp="1"/>
          </p:cNvSpPr>
          <p:nvPr>
            <p:ph type="ctrTitle"/>
          </p:nvPr>
        </p:nvSpPr>
        <p:spPr>
          <a:xfrm>
            <a:off x="367374" y="3112169"/>
            <a:ext cx="11406554" cy="1062628"/>
          </a:xfrm>
        </p:spPr>
        <p:txBody>
          <a:bodyPr>
            <a:noAutofit/>
          </a:bodyPr>
          <a:lstStyle/>
          <a:p>
            <a:r>
              <a:rPr lang="ja-JP" altLang="en-US" sz="7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座標回転</a:t>
            </a:r>
            <a:endParaRPr kumimoji="1" lang="ja-JP" altLang="en-US" sz="7800" dirty="0">
              <a:solidFill>
                <a:srgbClr val="C0000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317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角丸四角形 9"/>
          <p:cNvSpPr/>
          <p:nvPr/>
        </p:nvSpPr>
        <p:spPr>
          <a:xfrm>
            <a:off x="1573427" y="1741713"/>
            <a:ext cx="2580562" cy="3466013"/>
          </a:xfrm>
          <a:prstGeom prst="roundRect">
            <a:avLst>
              <a:gd name="adj" fmla="val 12052"/>
            </a:avLst>
          </a:prstGeom>
          <a:solidFill>
            <a:schemeClr val="accent4">
              <a:lumMod val="20000"/>
              <a:lumOff val="80000"/>
            </a:schemeClr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タイトル 1"/>
          <p:cNvSpPr txBox="1">
            <a:spLocks/>
          </p:cNvSpPr>
          <p:nvPr/>
        </p:nvSpPr>
        <p:spPr>
          <a:xfrm>
            <a:off x="1454331" y="3892731"/>
            <a:ext cx="2743580" cy="11680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座標回転</a:t>
            </a:r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の処理は</a:t>
            </a:r>
            <a:endParaRPr lang="en-US" altLang="ja-JP" sz="24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ja-JP" altLang="en-US" sz="2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「</a:t>
            </a:r>
            <a:r>
              <a:rPr lang="ja-JP" altLang="en-US" sz="2400" dirty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中心点</a:t>
            </a:r>
            <a:r>
              <a:rPr lang="ja-JP" altLang="en-US" sz="2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」</a:t>
            </a:r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</a:t>
            </a:r>
            <a:endParaRPr lang="en-US" altLang="ja-JP" sz="24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スプライトで</a:t>
            </a:r>
            <a:endParaRPr lang="en-US" altLang="ja-JP" sz="24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ja-JP" altLang="en-US" sz="2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確認</a:t>
            </a:r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できます</a:t>
            </a:r>
            <a:endParaRPr lang="ja-JP" altLang="en-US" sz="2400" dirty="0">
              <a:solidFill>
                <a:srgbClr val="FF000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16" name="Text Box 3"/>
          <p:cNvSpPr txBox="1">
            <a:spLocks noChangeArrowheads="1"/>
          </p:cNvSpPr>
          <p:nvPr/>
        </p:nvSpPr>
        <p:spPr bwMode="auto">
          <a:xfrm>
            <a:off x="0" y="217357"/>
            <a:ext cx="12191999" cy="80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4295" tIns="8890" rIns="74295" bIns="8890" numCol="1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4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座標回転（基本システム）</a:t>
            </a:r>
            <a:r>
              <a:rPr lang="ja-JP" altLang="en-US" sz="4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（</a:t>
            </a:r>
            <a:r>
              <a:rPr lang="ja-JP" altLang="en-US" sz="4400" dirty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動画）</a:t>
            </a:r>
            <a:endParaRPr kumimoji="0" lang="ja-JP" altLang="ja-JP" sz="4400" dirty="0">
              <a:solidFill>
                <a:srgbClr val="C0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ja-JP" altLang="ja-JP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タイトル 1"/>
          <p:cNvSpPr>
            <a:spLocks noGrp="1"/>
          </p:cNvSpPr>
          <p:nvPr>
            <p:ph type="ctrTitle"/>
          </p:nvPr>
        </p:nvSpPr>
        <p:spPr>
          <a:xfrm>
            <a:off x="0" y="939619"/>
            <a:ext cx="12192000" cy="603912"/>
          </a:xfrm>
        </p:spPr>
        <p:txBody>
          <a:bodyPr>
            <a:noAutofit/>
          </a:bodyPr>
          <a:lstStyle/>
          <a:p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以下のサンプルはスタログのリンクから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参照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できます</a:t>
            </a:r>
            <a:endParaRPr lang="ja-JP" altLang="en-US" sz="3200" dirty="0">
              <a:solidFill>
                <a:srgbClr val="FF000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2</a:t>
            </a:fld>
            <a:endParaRPr kumimoji="1" lang="ja-JP" altLang="en-US"/>
          </a:p>
        </p:txBody>
      </p:sp>
      <p:pic>
        <p:nvPicPr>
          <p:cNvPr id="4" name="座標回転_LV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6956" y="1817442"/>
            <a:ext cx="5877055" cy="3305844"/>
          </a:xfrm>
          <a:prstGeom prst="rect">
            <a:avLst/>
          </a:prstGeom>
          <a:ln w="57150">
            <a:solidFill>
              <a:srgbClr val="C00000"/>
            </a:solidFill>
          </a:ln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304" y="1939760"/>
            <a:ext cx="1819586" cy="1655823"/>
          </a:xfrm>
          <a:prstGeom prst="rect">
            <a:avLst/>
          </a:prstGeom>
          <a:ln w="57150">
            <a:solidFill>
              <a:srgbClr val="C00000"/>
            </a:solidFill>
          </a:ln>
        </p:spPr>
      </p:pic>
      <p:sp>
        <p:nvSpPr>
          <p:cNvPr id="9" name="タイトル 1"/>
          <p:cNvSpPr txBox="1">
            <a:spLocks/>
          </p:cNvSpPr>
          <p:nvPr/>
        </p:nvSpPr>
        <p:spPr>
          <a:xfrm>
            <a:off x="461554" y="5221357"/>
            <a:ext cx="11521604" cy="12810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まず</a:t>
            </a:r>
            <a:r>
              <a:rPr lang="ja-JP" altLang="en-US" sz="2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上記</a:t>
            </a:r>
            <a:r>
              <a:rPr lang="ja-JP" altLang="en-US" sz="2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</a:t>
            </a:r>
            <a:r>
              <a:rPr lang="ja-JP" altLang="en-US" sz="2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基本システム</a:t>
            </a:r>
            <a:r>
              <a:rPr lang="ja-JP" altLang="en-US" sz="2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</a:t>
            </a:r>
            <a:r>
              <a:rPr lang="ja-JP" altLang="en-US" sz="2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実装</a:t>
            </a:r>
            <a:r>
              <a:rPr lang="ja-JP" altLang="en-US" sz="2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し、</a:t>
            </a:r>
            <a:r>
              <a:rPr lang="en-US" altLang="ja-JP" sz="2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/>
            </a:r>
            <a:br>
              <a:rPr lang="en-US" altLang="ja-JP" sz="2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</a:br>
            <a:r>
              <a:rPr lang="ja-JP" altLang="en-US" sz="2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そのシステムに手を加えて</a:t>
            </a:r>
            <a:r>
              <a:rPr lang="ja-JP" altLang="en-US" sz="2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スライド４の課題を実装</a:t>
            </a:r>
            <a:r>
              <a:rPr lang="ja-JP" altLang="en-US" sz="2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して</a:t>
            </a:r>
            <a:r>
              <a:rPr lang="ja-JP" altLang="en-US" sz="28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下さい</a:t>
            </a:r>
            <a:r>
              <a:rPr lang="ja-JP" altLang="en-US" sz="2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。</a:t>
            </a:r>
            <a:endParaRPr lang="en-US" altLang="ja-JP" sz="28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en-US" altLang="ja-JP" sz="28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※</a:t>
            </a:r>
            <a:r>
              <a:rPr lang="ja-JP" altLang="en-US" sz="28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中心点の移動操作はマウスクリック操作で</a:t>
            </a:r>
            <a:r>
              <a:rPr lang="ja-JP" altLang="en-US" sz="2800" dirty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なくて</a:t>
            </a:r>
            <a:r>
              <a:rPr lang="ja-JP" altLang="en-US" sz="28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も結構です。</a:t>
            </a:r>
            <a:endParaRPr lang="ja-JP" altLang="en-US" sz="2800" dirty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9763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7" grpId="0"/>
      <p:bldP spid="16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角丸四角形 116"/>
          <p:cNvSpPr/>
          <p:nvPr/>
        </p:nvSpPr>
        <p:spPr>
          <a:xfrm>
            <a:off x="3466011" y="4563290"/>
            <a:ext cx="2952207" cy="862150"/>
          </a:xfrm>
          <a:prstGeom prst="roundRect">
            <a:avLst>
              <a:gd name="adj" fmla="val 27174"/>
            </a:avLst>
          </a:prstGeom>
          <a:solidFill>
            <a:srgbClr val="FFCDE6"/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7" name="角丸四角形 86"/>
          <p:cNvSpPr/>
          <p:nvPr/>
        </p:nvSpPr>
        <p:spPr>
          <a:xfrm>
            <a:off x="8612548" y="2107061"/>
            <a:ext cx="3399682" cy="2388636"/>
          </a:xfrm>
          <a:prstGeom prst="roundRect">
            <a:avLst>
              <a:gd name="adj" fmla="val 16038"/>
            </a:avLst>
          </a:prstGeom>
          <a:solidFill>
            <a:schemeClr val="accent1">
              <a:lumMod val="20000"/>
              <a:lumOff val="80000"/>
            </a:schemeClr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" name="角丸四角形 80"/>
          <p:cNvSpPr/>
          <p:nvPr/>
        </p:nvSpPr>
        <p:spPr>
          <a:xfrm>
            <a:off x="5782262" y="2107061"/>
            <a:ext cx="2537533" cy="2388636"/>
          </a:xfrm>
          <a:prstGeom prst="roundRect">
            <a:avLst>
              <a:gd name="adj" fmla="val 16038"/>
            </a:avLst>
          </a:prstGeom>
          <a:solidFill>
            <a:srgbClr val="FFCDE6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角丸四角形 78"/>
          <p:cNvSpPr/>
          <p:nvPr/>
        </p:nvSpPr>
        <p:spPr>
          <a:xfrm>
            <a:off x="200073" y="2107061"/>
            <a:ext cx="2537533" cy="2388636"/>
          </a:xfrm>
          <a:prstGeom prst="roundRect">
            <a:avLst>
              <a:gd name="adj" fmla="val 16038"/>
            </a:avLst>
          </a:prstGeom>
          <a:solidFill>
            <a:srgbClr val="FFCDE6"/>
          </a:solidFill>
          <a:ln w="57150"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角丸四角形 79"/>
          <p:cNvSpPr/>
          <p:nvPr/>
        </p:nvSpPr>
        <p:spPr>
          <a:xfrm>
            <a:off x="2951977" y="2107061"/>
            <a:ext cx="2537533" cy="2388636"/>
          </a:xfrm>
          <a:prstGeom prst="roundRect">
            <a:avLst>
              <a:gd name="adj" fmla="val 16038"/>
            </a:avLst>
          </a:prstGeom>
          <a:solidFill>
            <a:schemeClr val="accent1">
              <a:lumMod val="20000"/>
              <a:lumOff val="80000"/>
            </a:schemeClr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二等辺三角形 7"/>
          <p:cNvSpPr/>
          <p:nvPr/>
        </p:nvSpPr>
        <p:spPr>
          <a:xfrm>
            <a:off x="6902787" y="4328160"/>
            <a:ext cx="422573" cy="801396"/>
          </a:xfrm>
          <a:prstGeom prst="triangle">
            <a:avLst/>
          </a:prstGeom>
          <a:solidFill>
            <a:srgbClr val="FFCDE6"/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8" name="タイトル 1"/>
          <p:cNvSpPr txBox="1">
            <a:spLocks/>
          </p:cNvSpPr>
          <p:nvPr/>
        </p:nvSpPr>
        <p:spPr>
          <a:xfrm>
            <a:off x="9448719" y="2892099"/>
            <a:ext cx="830688" cy="3113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VA’</a:t>
            </a:r>
          </a:p>
        </p:txBody>
      </p:sp>
      <p:sp>
        <p:nvSpPr>
          <p:cNvPr id="105" name="角丸四角形 104"/>
          <p:cNvSpPr/>
          <p:nvPr/>
        </p:nvSpPr>
        <p:spPr>
          <a:xfrm>
            <a:off x="3474721" y="5042263"/>
            <a:ext cx="6217920" cy="827314"/>
          </a:xfrm>
          <a:prstGeom prst="roundRect">
            <a:avLst>
              <a:gd name="adj" fmla="val 32260"/>
            </a:avLst>
          </a:prstGeom>
          <a:solidFill>
            <a:srgbClr val="FFCDE6"/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3" name="Text Box 3"/>
          <p:cNvSpPr txBox="1">
            <a:spLocks noChangeArrowheads="1"/>
          </p:cNvSpPr>
          <p:nvPr/>
        </p:nvSpPr>
        <p:spPr bwMode="auto">
          <a:xfrm>
            <a:off x="108154" y="229383"/>
            <a:ext cx="11860325" cy="805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4295" tIns="8890" rIns="74295" bIns="8890" numCol="1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4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座標回転の計算方法</a:t>
            </a:r>
            <a:endParaRPr kumimoji="0" lang="ja-JP" altLang="ja-JP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  <p:sp>
        <p:nvSpPr>
          <p:cNvPr id="52" name="タイトル 1"/>
          <p:cNvSpPr txBox="1">
            <a:spLocks/>
          </p:cNvSpPr>
          <p:nvPr/>
        </p:nvSpPr>
        <p:spPr>
          <a:xfrm>
            <a:off x="3579224" y="5192381"/>
            <a:ext cx="6336108" cy="6145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ja-JP" sz="1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VA</a:t>
            </a:r>
            <a:r>
              <a:rPr lang="en-US" altLang="ja-JP" sz="1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’</a:t>
            </a:r>
            <a:r>
              <a:rPr lang="en-US" altLang="ja-JP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X</a:t>
            </a:r>
            <a:r>
              <a:rPr lang="en-US" altLang="ja-JP" sz="16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 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= </a:t>
            </a:r>
            <a:r>
              <a:rPr lang="en-US" altLang="ja-JP" sz="1400" dirty="0" smtClean="0">
                <a:solidFill>
                  <a:srgbClr val="0099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VA</a:t>
            </a:r>
            <a:r>
              <a:rPr lang="en-US" altLang="ja-JP" sz="2400" dirty="0" smtClean="0">
                <a:solidFill>
                  <a:srgbClr val="0099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X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 * Cos</a:t>
            </a:r>
            <a:r>
              <a:rPr lang="en-US" altLang="ja-JP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(-30°)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- </a:t>
            </a:r>
            <a:r>
              <a:rPr lang="en-US" altLang="ja-JP" sz="1400" dirty="0" smtClean="0">
                <a:solidFill>
                  <a:srgbClr val="0099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VA</a:t>
            </a:r>
            <a:r>
              <a:rPr lang="en-US" altLang="ja-JP" sz="2400" dirty="0" smtClean="0">
                <a:solidFill>
                  <a:srgbClr val="0099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Y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 </a:t>
            </a:r>
            <a:r>
              <a:rPr lang="en-US" altLang="ja-JP" sz="2400" dirty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* 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Sin</a:t>
            </a:r>
            <a:r>
              <a:rPr lang="en-US" altLang="ja-JP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(-30°)</a:t>
            </a:r>
          </a:p>
          <a:p>
            <a:pPr algn="l"/>
            <a:r>
              <a:rPr lang="en-US" altLang="ja-JP" sz="1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VA</a:t>
            </a:r>
            <a:r>
              <a:rPr lang="en-US" altLang="ja-JP" sz="1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’</a:t>
            </a:r>
            <a:r>
              <a:rPr lang="en-US" altLang="ja-JP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Y</a:t>
            </a:r>
            <a:r>
              <a:rPr lang="en-US" altLang="ja-JP" sz="16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 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= </a:t>
            </a:r>
            <a:r>
              <a:rPr lang="en-US" altLang="ja-JP" sz="1400" dirty="0">
                <a:solidFill>
                  <a:srgbClr val="0099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VA</a:t>
            </a:r>
            <a:r>
              <a:rPr lang="en-US" altLang="ja-JP" sz="2400" dirty="0">
                <a:solidFill>
                  <a:srgbClr val="0099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X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 </a:t>
            </a:r>
            <a:r>
              <a:rPr lang="en-US" altLang="ja-JP" sz="2400" dirty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* 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Sin</a:t>
            </a:r>
            <a:r>
              <a:rPr lang="en-US" altLang="ja-JP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(-30°)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+ </a:t>
            </a:r>
            <a:r>
              <a:rPr lang="en-US" altLang="ja-JP" sz="1400" dirty="0" smtClean="0">
                <a:solidFill>
                  <a:srgbClr val="0099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VA</a:t>
            </a:r>
            <a:r>
              <a:rPr lang="en-US" altLang="ja-JP" sz="2400" dirty="0" smtClean="0">
                <a:solidFill>
                  <a:srgbClr val="0099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Y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 </a:t>
            </a:r>
            <a:r>
              <a:rPr lang="en-US" altLang="ja-JP" sz="2400" dirty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* </a:t>
            </a:r>
            <a:r>
              <a:rPr lang="en-US" altLang="ja-JP" sz="2400" dirty="0" smtClean="0">
                <a:solidFill>
                  <a:schemeClr val="accent5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Cos</a:t>
            </a:r>
            <a:r>
              <a:rPr lang="en-US" altLang="ja-JP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(-30°)</a:t>
            </a:r>
          </a:p>
        </p:txBody>
      </p:sp>
      <p:grpSp>
        <p:nvGrpSpPr>
          <p:cNvPr id="7" name="グループ化 6"/>
          <p:cNvGrpSpPr/>
          <p:nvPr/>
        </p:nvGrpSpPr>
        <p:grpSpPr>
          <a:xfrm>
            <a:off x="-1114939" y="1219200"/>
            <a:ext cx="4061551" cy="4607665"/>
            <a:chOff x="-1126762" y="1535610"/>
            <a:chExt cx="4061551" cy="4607665"/>
          </a:xfrm>
        </p:grpSpPr>
        <p:grpSp>
          <p:nvGrpSpPr>
            <p:cNvPr id="5" name="グループ化 4"/>
            <p:cNvGrpSpPr/>
            <p:nvPr/>
          </p:nvGrpSpPr>
          <p:grpSpPr>
            <a:xfrm>
              <a:off x="-1126762" y="2658845"/>
              <a:ext cx="4006991" cy="3484430"/>
              <a:chOff x="2903204" y="1261348"/>
              <a:chExt cx="5800391" cy="5043948"/>
            </a:xfrm>
          </p:grpSpPr>
          <p:cxnSp>
            <p:nvCxnSpPr>
              <p:cNvPr id="45" name="直線コネクタ 44"/>
              <p:cNvCxnSpPr/>
              <p:nvPr/>
            </p:nvCxnSpPr>
            <p:spPr>
              <a:xfrm rot="1815178" flipV="1">
                <a:off x="5794689" y="2476029"/>
                <a:ext cx="1616620" cy="1846856"/>
              </a:xfrm>
              <a:prstGeom prst="line">
                <a:avLst/>
              </a:prstGeom>
              <a:ln w="38100">
                <a:solidFill>
                  <a:srgbClr val="0099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円弧 48"/>
              <p:cNvSpPr/>
              <p:nvPr/>
            </p:nvSpPr>
            <p:spPr>
              <a:xfrm>
                <a:off x="2903204" y="1261348"/>
                <a:ext cx="5043948" cy="5043948"/>
              </a:xfrm>
              <a:prstGeom prst="arc">
                <a:avLst>
                  <a:gd name="adj1" fmla="val 18749031"/>
                  <a:gd name="adj2" fmla="val 20356083"/>
                </a:avLst>
              </a:prstGeom>
              <a:ln w="38100" cap="rnd">
                <a:solidFill>
                  <a:srgbClr val="C00000"/>
                </a:solidFill>
                <a:prstDash val="sysDash"/>
                <a:round/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>
                  <a:solidFill>
                    <a:srgbClr val="C00000"/>
                  </a:solidFill>
                </a:endParaRPr>
              </a:p>
            </p:txBody>
          </p:sp>
          <p:grpSp>
            <p:nvGrpSpPr>
              <p:cNvPr id="3" name="グループ化 2"/>
              <p:cNvGrpSpPr/>
              <p:nvPr/>
            </p:nvGrpSpPr>
            <p:grpSpPr>
              <a:xfrm>
                <a:off x="4868486" y="1404380"/>
                <a:ext cx="3835109" cy="2935083"/>
                <a:chOff x="4868486" y="1404380"/>
                <a:chExt cx="3835109" cy="2935083"/>
              </a:xfrm>
            </p:grpSpPr>
            <p:sp>
              <p:nvSpPr>
                <p:cNvPr id="13" name="楕円 12"/>
                <p:cNvSpPr/>
                <p:nvPr/>
              </p:nvSpPr>
              <p:spPr>
                <a:xfrm>
                  <a:off x="7764003" y="2935462"/>
                  <a:ext cx="117988" cy="117988"/>
                </a:xfrm>
                <a:prstGeom prst="ellipse">
                  <a:avLst/>
                </a:prstGeom>
                <a:solidFill>
                  <a:srgbClr val="009900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22" name="楕円 21"/>
                <p:cNvSpPr/>
                <p:nvPr/>
              </p:nvSpPr>
              <p:spPr>
                <a:xfrm>
                  <a:off x="7008271" y="1833225"/>
                  <a:ext cx="117988" cy="117988"/>
                </a:xfrm>
                <a:prstGeom prst="ellipse">
                  <a:avLst/>
                </a:prstGeom>
                <a:solidFill>
                  <a:srgbClr val="C00000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24" name="タイトル 1"/>
                <p:cNvSpPr txBox="1">
                  <a:spLocks/>
                </p:cNvSpPr>
                <p:nvPr/>
              </p:nvSpPr>
              <p:spPr>
                <a:xfrm>
                  <a:off x="7501118" y="2786387"/>
                  <a:ext cx="1202477" cy="450714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kumimoji="1"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altLang="ja-JP" sz="2000" dirty="0" smtClean="0">
                      <a:solidFill>
                        <a:srgbClr val="009900"/>
                      </a:solidFill>
                      <a:latin typeface="HGS創英角ｺﾞｼｯｸUB" panose="020B0900000000000000" pitchFamily="50" charset="-128"/>
                      <a:ea typeface="HGS創英角ｺﾞｼｯｸUB" panose="020B0900000000000000" pitchFamily="50" charset="-128"/>
                    </a:rPr>
                    <a:t>A</a:t>
                  </a:r>
                </a:p>
              </p:txBody>
            </p:sp>
            <p:cxnSp>
              <p:nvCxnSpPr>
                <p:cNvPr id="31" name="直線コネクタ 30"/>
                <p:cNvCxnSpPr>
                  <a:endCxn id="22" idx="3"/>
                </p:cNvCxnSpPr>
                <p:nvPr/>
              </p:nvCxnSpPr>
              <p:spPr>
                <a:xfrm flipV="1">
                  <a:off x="5408930" y="1933934"/>
                  <a:ext cx="1616620" cy="1846856"/>
                </a:xfrm>
                <a:prstGeom prst="line">
                  <a:avLst/>
                </a:prstGeom>
                <a:ln w="381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" name="円 42"/>
                <p:cNvSpPr/>
                <p:nvPr/>
              </p:nvSpPr>
              <p:spPr>
                <a:xfrm>
                  <a:off x="4868486" y="3229805"/>
                  <a:ext cx="1109658" cy="1109658"/>
                </a:xfrm>
                <a:prstGeom prst="pie">
                  <a:avLst>
                    <a:gd name="adj1" fmla="val 18665296"/>
                    <a:gd name="adj2" fmla="val 20511917"/>
                  </a:avLst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タイトル 1"/>
                <p:cNvSpPr txBox="1">
                  <a:spLocks/>
                </p:cNvSpPr>
                <p:nvPr/>
              </p:nvSpPr>
              <p:spPr>
                <a:xfrm>
                  <a:off x="5825220" y="2922934"/>
                  <a:ext cx="1415846" cy="506361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kumimoji="1"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altLang="ja-JP" sz="2000" dirty="0" smtClean="0">
                      <a:solidFill>
                        <a:srgbClr val="C00000"/>
                      </a:solidFill>
                      <a:latin typeface="HGS創英角ｺﾞｼｯｸUB" panose="020B0900000000000000" pitchFamily="50" charset="-128"/>
                      <a:ea typeface="HGS創英角ｺﾞｼｯｸUB" panose="020B0900000000000000" pitchFamily="50" charset="-128"/>
                    </a:rPr>
                    <a:t>-30°</a:t>
                  </a:r>
                  <a:endParaRPr lang="en-US" altLang="ja-JP" sz="2000" dirty="0" smtClean="0"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endParaRPr>
                </a:p>
              </p:txBody>
            </p:sp>
            <p:sp>
              <p:nvSpPr>
                <p:cNvPr id="32" name="楕円 31"/>
                <p:cNvSpPr/>
                <p:nvPr/>
              </p:nvSpPr>
              <p:spPr>
                <a:xfrm flipV="1">
                  <a:off x="5318536" y="3699539"/>
                  <a:ext cx="183940" cy="183940"/>
                </a:xfrm>
                <a:prstGeom prst="ellipse">
                  <a:avLst/>
                </a:prstGeom>
                <a:solidFill>
                  <a:srgbClr val="9933FF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6" name="タイトル 1"/>
                <p:cNvSpPr txBox="1">
                  <a:spLocks/>
                </p:cNvSpPr>
                <p:nvPr/>
              </p:nvSpPr>
              <p:spPr>
                <a:xfrm>
                  <a:off x="6358230" y="1404380"/>
                  <a:ext cx="1202477" cy="450715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kumimoji="1"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altLang="ja-JP" sz="2000" dirty="0" smtClean="0">
                      <a:solidFill>
                        <a:srgbClr val="C00000"/>
                      </a:solidFill>
                      <a:latin typeface="HGS創英角ｺﾞｼｯｸUB" panose="020B0900000000000000" pitchFamily="50" charset="-128"/>
                      <a:ea typeface="HGS創英角ｺﾞｼｯｸUB" panose="020B0900000000000000" pitchFamily="50" charset="-128"/>
                    </a:rPr>
                    <a:t>A’</a:t>
                  </a:r>
                </a:p>
              </p:txBody>
            </p:sp>
            <p:sp>
              <p:nvSpPr>
                <p:cNvPr id="64" name="楕円 63"/>
                <p:cNvSpPr/>
                <p:nvPr/>
              </p:nvSpPr>
              <p:spPr>
                <a:xfrm flipV="1">
                  <a:off x="7727206" y="2904678"/>
                  <a:ext cx="183940" cy="183940"/>
                </a:xfrm>
                <a:prstGeom prst="ellipse">
                  <a:avLst/>
                </a:prstGeom>
                <a:solidFill>
                  <a:srgbClr val="009900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65" name="楕円 64"/>
                <p:cNvSpPr/>
                <p:nvPr/>
              </p:nvSpPr>
              <p:spPr>
                <a:xfrm flipV="1">
                  <a:off x="6944388" y="1784646"/>
                  <a:ext cx="183940" cy="183940"/>
                </a:xfrm>
                <a:prstGeom prst="ellipse">
                  <a:avLst/>
                </a:prstGeom>
                <a:solidFill>
                  <a:srgbClr val="C00000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</p:grpSp>
        <p:sp>
          <p:nvSpPr>
            <p:cNvPr id="37" name="タイトル 1"/>
            <p:cNvSpPr txBox="1">
              <a:spLocks/>
            </p:cNvSpPr>
            <p:nvPr/>
          </p:nvSpPr>
          <p:spPr>
            <a:xfrm>
              <a:off x="0" y="1535610"/>
              <a:ext cx="2934789" cy="858055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ja-JP" altLang="en-US" sz="18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下図の</a:t>
              </a:r>
              <a:r>
                <a:rPr lang="ja-JP" altLang="en-US" sz="18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座標</a:t>
              </a:r>
              <a:r>
                <a:rPr lang="en-US" altLang="ja-JP" sz="18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A</a:t>
              </a:r>
              <a:r>
                <a:rPr lang="ja-JP" altLang="en-US" sz="18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を</a:t>
              </a:r>
              <a:endParaRPr lang="en-US" altLang="ja-JP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  <a:p>
              <a:r>
                <a:rPr lang="en-US" altLang="ja-JP" sz="1800" dirty="0" smtClean="0">
                  <a:solidFill>
                    <a:srgbClr val="9933FF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P</a:t>
              </a:r>
              <a:r>
                <a:rPr lang="ja-JP" altLang="en-US" sz="1800" dirty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を中心</a:t>
              </a:r>
              <a:r>
                <a:rPr lang="ja-JP" altLang="en-US" sz="18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に</a:t>
              </a:r>
              <a:r>
                <a:rPr lang="en-US" altLang="ja-JP" sz="18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-30°</a:t>
              </a:r>
              <a:r>
                <a:rPr lang="ja-JP" altLang="en-US" sz="18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回転</a:t>
              </a:r>
              <a:r>
                <a:rPr lang="ja-JP" altLang="en-US" sz="18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した</a:t>
              </a:r>
              <a:endParaRPr lang="en-US" altLang="ja-JP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  <a:p>
              <a:r>
                <a:rPr lang="en-US" altLang="ja-JP" sz="1800" dirty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A</a:t>
              </a:r>
              <a:r>
                <a:rPr lang="en-US" altLang="ja-JP" sz="18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’</a:t>
              </a:r>
              <a:r>
                <a:rPr lang="ja-JP" altLang="en-US" sz="18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の座標を得たい場合</a:t>
              </a:r>
              <a:endParaRPr lang="en-US" altLang="ja-JP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</p:txBody>
        </p:sp>
        <p:sp>
          <p:nvSpPr>
            <p:cNvPr id="38" name="タイトル 1"/>
            <p:cNvSpPr txBox="1">
              <a:spLocks/>
            </p:cNvSpPr>
            <p:nvPr/>
          </p:nvSpPr>
          <p:spPr>
            <a:xfrm>
              <a:off x="-22377" y="4146668"/>
              <a:ext cx="887976" cy="467061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1800" dirty="0" smtClean="0">
                  <a:solidFill>
                    <a:srgbClr val="9933FF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P</a:t>
              </a:r>
            </a:p>
          </p:txBody>
        </p:sp>
      </p:grpSp>
      <p:sp>
        <p:nvSpPr>
          <p:cNvPr id="71" name="タイトル 1"/>
          <p:cNvSpPr txBox="1">
            <a:spLocks/>
          </p:cNvSpPr>
          <p:nvPr/>
        </p:nvSpPr>
        <p:spPr>
          <a:xfrm>
            <a:off x="5041307" y="867331"/>
            <a:ext cx="4111402" cy="121614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次に</a:t>
            </a:r>
            <a:r>
              <a:rPr lang="ja-JP" altLang="en-US" sz="1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座標回転計算</a:t>
            </a:r>
            <a:r>
              <a:rPr lang="ja-JP" altLang="en-US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で</a:t>
            </a:r>
            <a:endParaRPr lang="en-US" altLang="ja-JP" sz="18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en-US" altLang="ja-JP" sz="1800" dirty="0" smtClean="0">
                <a:solidFill>
                  <a:srgbClr val="0099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VA</a:t>
            </a:r>
            <a:r>
              <a:rPr lang="ja-JP" altLang="en-US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の方向を</a:t>
            </a:r>
            <a:r>
              <a:rPr lang="en-US" altLang="ja-JP" sz="1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-30°</a:t>
            </a:r>
            <a:r>
              <a:rPr lang="ja-JP" altLang="en-US" sz="1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回転</a:t>
            </a:r>
            <a:r>
              <a:rPr lang="ja-JP" altLang="en-US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させた</a:t>
            </a:r>
            <a:endParaRPr lang="en-US" altLang="ja-JP" sz="18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en-US" altLang="ja-JP" sz="1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VA ’</a:t>
            </a:r>
            <a:r>
              <a:rPr lang="ja-JP" altLang="en-US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を取得します</a:t>
            </a:r>
            <a:endParaRPr lang="en-US" altLang="ja-JP" sz="18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grpSp>
        <p:nvGrpSpPr>
          <p:cNvPr id="10" name="グループ化 9"/>
          <p:cNvGrpSpPr/>
          <p:nvPr/>
        </p:nvGrpSpPr>
        <p:grpSpPr>
          <a:xfrm>
            <a:off x="2753374" y="1587491"/>
            <a:ext cx="2899294" cy="2580646"/>
            <a:chOff x="2837350" y="2295790"/>
            <a:chExt cx="2899294" cy="2580646"/>
          </a:xfrm>
        </p:grpSpPr>
        <p:grpSp>
          <p:nvGrpSpPr>
            <p:cNvPr id="11" name="グループ化 10"/>
            <p:cNvGrpSpPr/>
            <p:nvPr/>
          </p:nvGrpSpPr>
          <p:grpSpPr>
            <a:xfrm>
              <a:off x="2837350" y="2295790"/>
              <a:ext cx="2899294" cy="2580646"/>
              <a:chOff x="748954" y="1793428"/>
              <a:chExt cx="3251577" cy="2894213"/>
            </a:xfrm>
          </p:grpSpPr>
          <p:sp>
            <p:nvSpPr>
              <p:cNvPr id="46" name="タイトル 1"/>
              <p:cNvSpPr txBox="1">
                <a:spLocks/>
              </p:cNvSpPr>
              <p:nvPr/>
            </p:nvSpPr>
            <p:spPr>
              <a:xfrm>
                <a:off x="1092762" y="1793428"/>
                <a:ext cx="2668979" cy="542472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kumimoji="1"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ja-JP" altLang="en-US" sz="1800" dirty="0" smtClean="0"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まず</a:t>
                </a:r>
                <a:r>
                  <a:rPr lang="en-US" altLang="ja-JP" sz="1800" dirty="0" smtClean="0">
                    <a:solidFill>
                      <a:srgbClr val="9933FF"/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P</a:t>
                </a:r>
                <a:r>
                  <a:rPr lang="ja-JP" altLang="en-US" sz="1800" dirty="0"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→</a:t>
                </a:r>
                <a:r>
                  <a:rPr lang="en-US" altLang="ja-JP" sz="1800" dirty="0" smtClean="0">
                    <a:solidFill>
                      <a:srgbClr val="C00000"/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A</a:t>
                </a:r>
                <a:r>
                  <a:rPr lang="ja-JP" altLang="en-US" sz="1800" dirty="0" smtClean="0"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間の</a:t>
                </a:r>
                <a:endParaRPr lang="en-US" altLang="ja-JP" sz="18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endParaRPr>
              </a:p>
              <a:p>
                <a:r>
                  <a:rPr lang="ja-JP" altLang="en-US" sz="1800" dirty="0" smtClean="0"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相対ベクター</a:t>
                </a:r>
                <a:r>
                  <a:rPr lang="en-US" altLang="ja-JP" sz="1800" dirty="0" smtClean="0">
                    <a:solidFill>
                      <a:srgbClr val="009900"/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VA</a:t>
                </a:r>
                <a:r>
                  <a:rPr lang="ja-JP" altLang="en-US" sz="1800" dirty="0" smtClean="0"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を</a:t>
                </a:r>
                <a:endParaRPr lang="en-US" altLang="ja-JP" sz="18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endParaRPr>
              </a:p>
              <a:p>
                <a:r>
                  <a:rPr lang="ja-JP" altLang="en-US" sz="1800" dirty="0" smtClean="0"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取得し</a:t>
                </a:r>
                <a:r>
                  <a:rPr lang="ja-JP" altLang="en-US" sz="1800" dirty="0"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ます</a:t>
                </a:r>
                <a:endParaRPr lang="en-US" altLang="ja-JP" sz="18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endParaRPr>
              </a:p>
            </p:txBody>
          </p:sp>
          <p:grpSp>
            <p:nvGrpSpPr>
              <p:cNvPr id="47" name="グループ化 46"/>
              <p:cNvGrpSpPr/>
              <p:nvPr/>
            </p:nvGrpSpPr>
            <p:grpSpPr>
              <a:xfrm>
                <a:off x="1387714" y="3256785"/>
                <a:ext cx="2612817" cy="1430856"/>
                <a:chOff x="5318536" y="2476029"/>
                <a:chExt cx="3372454" cy="1846856"/>
              </a:xfrm>
            </p:grpSpPr>
            <p:cxnSp>
              <p:nvCxnSpPr>
                <p:cNvPr id="48" name="直線コネクタ 47"/>
                <p:cNvCxnSpPr/>
                <p:nvPr/>
              </p:nvCxnSpPr>
              <p:spPr>
                <a:xfrm rot="1815178" flipV="1">
                  <a:off x="5794689" y="2476029"/>
                  <a:ext cx="1616620" cy="1846856"/>
                </a:xfrm>
                <a:prstGeom prst="line">
                  <a:avLst/>
                </a:prstGeom>
                <a:ln w="38100">
                  <a:solidFill>
                    <a:srgbClr val="0099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1" name="グループ化 50"/>
                <p:cNvGrpSpPr/>
                <p:nvPr/>
              </p:nvGrpSpPr>
              <p:grpSpPr>
                <a:xfrm>
                  <a:off x="5318536" y="2635112"/>
                  <a:ext cx="3372454" cy="1248367"/>
                  <a:chOff x="5318536" y="2635112"/>
                  <a:chExt cx="3372454" cy="1248367"/>
                </a:xfrm>
              </p:grpSpPr>
              <p:sp>
                <p:nvSpPr>
                  <p:cNvPr id="56" name="タイトル 1"/>
                  <p:cNvSpPr txBox="1">
                    <a:spLocks/>
                  </p:cNvSpPr>
                  <p:nvPr/>
                </p:nvSpPr>
                <p:spPr>
                  <a:xfrm>
                    <a:off x="7488513" y="2635112"/>
                    <a:ext cx="1202477" cy="450714"/>
                  </a:xfrm>
                  <a:prstGeom prst="rect">
                    <a:avLst/>
                  </a:prstGeom>
                </p:spPr>
                <p:txBody>
                  <a:bodyPr vert="horz" lIns="91440" tIns="45720" rIns="91440" bIns="45720" rtlCol="0" anchor="b">
                    <a:noAutofit/>
                  </a:bodyPr>
                  <a:lstStyle>
                    <a:lvl1pPr algn="ctr" defTabSz="914400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kumimoji="1" sz="6000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r>
                      <a:rPr lang="en-US" altLang="ja-JP" sz="2000" dirty="0" smtClean="0">
                        <a:solidFill>
                          <a:srgbClr val="009900"/>
                        </a:solidFill>
                        <a:latin typeface="HGS創英角ｺﾞｼｯｸUB" panose="020B0900000000000000" pitchFamily="50" charset="-128"/>
                        <a:ea typeface="HGS創英角ｺﾞｼｯｸUB" panose="020B0900000000000000" pitchFamily="50" charset="-128"/>
                      </a:rPr>
                      <a:t>A</a:t>
                    </a:r>
                  </a:p>
                </p:txBody>
              </p:sp>
              <p:sp>
                <p:nvSpPr>
                  <p:cNvPr id="60" name="楕円 59"/>
                  <p:cNvSpPr/>
                  <p:nvPr/>
                </p:nvSpPr>
                <p:spPr>
                  <a:xfrm flipV="1">
                    <a:off x="5318536" y="3699539"/>
                    <a:ext cx="183940" cy="183940"/>
                  </a:xfrm>
                  <a:prstGeom prst="ellipse">
                    <a:avLst/>
                  </a:prstGeom>
                  <a:solidFill>
                    <a:srgbClr val="9933FF"/>
                  </a:solidFill>
                  <a:ln w="571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</p:grpSp>
          </p:grpSp>
          <p:sp>
            <p:nvSpPr>
              <p:cNvPr id="63" name="タイトル 1"/>
              <p:cNvSpPr txBox="1">
                <a:spLocks/>
              </p:cNvSpPr>
              <p:nvPr/>
            </p:nvSpPr>
            <p:spPr>
              <a:xfrm>
                <a:off x="748954" y="3982306"/>
                <a:ext cx="995871" cy="523812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kumimoji="1"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altLang="ja-JP" sz="1800" dirty="0">
                    <a:solidFill>
                      <a:srgbClr val="9933FF"/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P</a:t>
                </a:r>
                <a:endParaRPr lang="en-US" altLang="ja-JP" sz="1800" dirty="0" smtClean="0">
                  <a:solidFill>
                    <a:srgbClr val="9933FF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endParaRPr>
              </a:p>
            </p:txBody>
          </p:sp>
          <p:sp>
            <p:nvSpPr>
              <p:cNvPr id="69" name="楕円 68"/>
              <p:cNvSpPr/>
              <p:nvPr/>
            </p:nvSpPr>
            <p:spPr>
              <a:xfrm flipV="1">
                <a:off x="3253836" y="3570221"/>
                <a:ext cx="142508" cy="142508"/>
              </a:xfrm>
              <a:prstGeom prst="ellipse">
                <a:avLst/>
              </a:prstGeom>
              <a:solidFill>
                <a:srgbClr val="009900"/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</p:grpSp>
        <p:sp>
          <p:nvSpPr>
            <p:cNvPr id="54" name="タイトル 1"/>
            <p:cNvSpPr txBox="1">
              <a:spLocks/>
            </p:cNvSpPr>
            <p:nvPr/>
          </p:nvSpPr>
          <p:spPr>
            <a:xfrm>
              <a:off x="3795612" y="3932567"/>
              <a:ext cx="830688" cy="31135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20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VA</a:t>
              </a:r>
            </a:p>
          </p:txBody>
        </p:sp>
      </p:grpSp>
      <p:grpSp>
        <p:nvGrpSpPr>
          <p:cNvPr id="29" name="グループ化 28"/>
          <p:cNvGrpSpPr/>
          <p:nvPr/>
        </p:nvGrpSpPr>
        <p:grpSpPr>
          <a:xfrm>
            <a:off x="4377884" y="2296818"/>
            <a:ext cx="4023454" cy="3484430"/>
            <a:chOff x="4459164" y="2306978"/>
            <a:chExt cx="4023454" cy="3484430"/>
          </a:xfrm>
        </p:grpSpPr>
        <p:grpSp>
          <p:nvGrpSpPr>
            <p:cNvPr id="72" name="グループ化 71"/>
            <p:cNvGrpSpPr/>
            <p:nvPr/>
          </p:nvGrpSpPr>
          <p:grpSpPr>
            <a:xfrm>
              <a:off x="6173118" y="2769741"/>
              <a:ext cx="1445717" cy="1650321"/>
              <a:chOff x="5318536" y="1933934"/>
              <a:chExt cx="2092773" cy="2388951"/>
            </a:xfrm>
          </p:grpSpPr>
          <p:cxnSp>
            <p:nvCxnSpPr>
              <p:cNvPr id="73" name="直線コネクタ 72"/>
              <p:cNvCxnSpPr/>
              <p:nvPr/>
            </p:nvCxnSpPr>
            <p:spPr>
              <a:xfrm rot="1815178" flipV="1">
                <a:off x="5794689" y="2476029"/>
                <a:ext cx="1616620" cy="1846856"/>
              </a:xfrm>
              <a:prstGeom prst="line">
                <a:avLst/>
              </a:prstGeom>
              <a:ln w="38100">
                <a:solidFill>
                  <a:srgbClr val="009900">
                    <a:alpha val="14000"/>
                  </a:srgb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5" name="グループ化 74"/>
              <p:cNvGrpSpPr/>
              <p:nvPr/>
            </p:nvGrpSpPr>
            <p:grpSpPr>
              <a:xfrm>
                <a:off x="5318536" y="1933934"/>
                <a:ext cx="1707014" cy="1949545"/>
                <a:chOff x="5318536" y="1933934"/>
                <a:chExt cx="1707014" cy="1949545"/>
              </a:xfrm>
            </p:grpSpPr>
            <p:cxnSp>
              <p:nvCxnSpPr>
                <p:cNvPr id="77" name="直線コネクタ 76"/>
                <p:cNvCxnSpPr/>
                <p:nvPr/>
              </p:nvCxnSpPr>
              <p:spPr>
                <a:xfrm flipV="1">
                  <a:off x="5408930" y="1933934"/>
                  <a:ext cx="1616620" cy="1846856"/>
                </a:xfrm>
                <a:prstGeom prst="line">
                  <a:avLst/>
                </a:prstGeom>
                <a:ln w="38100">
                  <a:solidFill>
                    <a:srgbClr val="C00000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楕円 77"/>
                <p:cNvSpPr/>
                <p:nvPr/>
              </p:nvSpPr>
              <p:spPr>
                <a:xfrm flipV="1">
                  <a:off x="5318536" y="3699539"/>
                  <a:ext cx="183940" cy="183940"/>
                </a:xfrm>
                <a:prstGeom prst="ellipse">
                  <a:avLst/>
                </a:prstGeom>
                <a:solidFill>
                  <a:srgbClr val="9933FF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</p:grpSp>
        <p:sp>
          <p:nvSpPr>
            <p:cNvPr id="82" name="楕円 81"/>
            <p:cNvSpPr/>
            <p:nvPr/>
          </p:nvSpPr>
          <p:spPr>
            <a:xfrm flipV="1">
              <a:off x="7828352" y="3441123"/>
              <a:ext cx="127068" cy="127068"/>
            </a:xfrm>
            <a:prstGeom prst="ellipse">
              <a:avLst/>
            </a:prstGeom>
            <a:solidFill>
              <a:srgbClr val="009900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cxnSp>
          <p:nvCxnSpPr>
            <p:cNvPr id="83" name="直線コネクタ 82"/>
            <p:cNvCxnSpPr/>
            <p:nvPr/>
          </p:nvCxnSpPr>
          <p:spPr>
            <a:xfrm flipH="1">
              <a:off x="7902768" y="3487239"/>
              <a:ext cx="1665" cy="581782"/>
            </a:xfrm>
            <a:prstGeom prst="line">
              <a:avLst/>
            </a:prstGeom>
            <a:ln w="28575" cap="rnd">
              <a:solidFill>
                <a:srgbClr val="009900"/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コネクタ 83"/>
            <p:cNvCxnSpPr/>
            <p:nvPr/>
          </p:nvCxnSpPr>
          <p:spPr>
            <a:xfrm>
              <a:off x="6262401" y="4067081"/>
              <a:ext cx="1647650" cy="0"/>
            </a:xfrm>
            <a:prstGeom prst="line">
              <a:avLst/>
            </a:prstGeom>
            <a:ln w="28575" cap="rnd">
              <a:solidFill>
                <a:srgbClr val="009900"/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タイトル 1"/>
            <p:cNvSpPr txBox="1">
              <a:spLocks/>
            </p:cNvSpPr>
            <p:nvPr/>
          </p:nvSpPr>
          <p:spPr>
            <a:xfrm>
              <a:off x="7651930" y="3645045"/>
              <a:ext cx="830688" cy="31136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8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VA</a:t>
              </a:r>
              <a:r>
                <a:rPr lang="en-US" altLang="ja-JP" sz="14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Y</a:t>
              </a:r>
            </a:p>
          </p:txBody>
        </p:sp>
        <p:sp>
          <p:nvSpPr>
            <p:cNvPr id="86" name="タイトル 1"/>
            <p:cNvSpPr txBox="1">
              <a:spLocks/>
            </p:cNvSpPr>
            <p:nvPr/>
          </p:nvSpPr>
          <p:spPr>
            <a:xfrm>
              <a:off x="7188386" y="3789110"/>
              <a:ext cx="830688" cy="31136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800" dirty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VA</a:t>
              </a:r>
              <a:r>
                <a:rPr lang="en-US" altLang="ja-JP" sz="14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X</a:t>
              </a:r>
            </a:p>
          </p:txBody>
        </p:sp>
        <p:cxnSp>
          <p:nvCxnSpPr>
            <p:cNvPr id="107" name="直線コネクタ 106"/>
            <p:cNvCxnSpPr/>
            <p:nvPr/>
          </p:nvCxnSpPr>
          <p:spPr>
            <a:xfrm flipH="1">
              <a:off x="7320958" y="2807971"/>
              <a:ext cx="1" cy="1238612"/>
            </a:xfrm>
            <a:prstGeom prst="line">
              <a:avLst/>
            </a:prstGeom>
            <a:ln w="28575" cap="rnd">
              <a:solidFill>
                <a:srgbClr val="C00000"/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線コネクタ 109"/>
            <p:cNvCxnSpPr/>
            <p:nvPr/>
          </p:nvCxnSpPr>
          <p:spPr>
            <a:xfrm>
              <a:off x="6262400" y="4032246"/>
              <a:ext cx="1038491" cy="0"/>
            </a:xfrm>
            <a:prstGeom prst="line">
              <a:avLst/>
            </a:prstGeom>
            <a:ln w="28575" cap="rnd">
              <a:solidFill>
                <a:srgbClr val="C00000"/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タイトル 1"/>
            <p:cNvSpPr txBox="1">
              <a:spLocks/>
            </p:cNvSpPr>
            <p:nvPr/>
          </p:nvSpPr>
          <p:spPr>
            <a:xfrm>
              <a:off x="6876867" y="3096404"/>
              <a:ext cx="830688" cy="31136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8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VA’</a:t>
              </a:r>
              <a:r>
                <a:rPr lang="en-US" altLang="ja-JP" sz="14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Y</a:t>
              </a:r>
            </a:p>
          </p:txBody>
        </p:sp>
        <p:sp>
          <p:nvSpPr>
            <p:cNvPr id="112" name="タイトル 1"/>
            <p:cNvSpPr txBox="1">
              <a:spLocks/>
            </p:cNvSpPr>
            <p:nvPr/>
          </p:nvSpPr>
          <p:spPr>
            <a:xfrm>
              <a:off x="6589484" y="3758255"/>
              <a:ext cx="830688" cy="31136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8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VA’</a:t>
              </a:r>
              <a:r>
                <a:rPr lang="en-US" altLang="ja-JP" sz="14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X</a:t>
              </a:r>
            </a:p>
          </p:txBody>
        </p:sp>
        <p:sp>
          <p:nvSpPr>
            <p:cNvPr id="55" name="円弧 54"/>
            <p:cNvSpPr/>
            <p:nvPr/>
          </p:nvSpPr>
          <p:spPr>
            <a:xfrm>
              <a:off x="4459164" y="2306978"/>
              <a:ext cx="3484430" cy="3484430"/>
            </a:xfrm>
            <a:prstGeom prst="arc">
              <a:avLst>
                <a:gd name="adj1" fmla="val 18749031"/>
                <a:gd name="adj2" fmla="val 20356083"/>
              </a:avLst>
            </a:prstGeom>
            <a:ln w="38100" cap="rnd">
              <a:solidFill>
                <a:srgbClr val="C00000"/>
              </a:solidFill>
              <a:prstDash val="sysDash"/>
              <a:round/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58" name="円 57"/>
            <p:cNvSpPr/>
            <p:nvPr/>
          </p:nvSpPr>
          <p:spPr>
            <a:xfrm>
              <a:off x="5864706" y="3658729"/>
              <a:ext cx="766567" cy="766567"/>
            </a:xfrm>
            <a:prstGeom prst="pie">
              <a:avLst>
                <a:gd name="adj1" fmla="val 18665296"/>
                <a:gd name="adj2" fmla="val 20511917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59" name="タイトル 1"/>
            <p:cNvSpPr txBox="1">
              <a:spLocks/>
            </p:cNvSpPr>
            <p:nvPr/>
          </p:nvSpPr>
          <p:spPr>
            <a:xfrm>
              <a:off x="6569173" y="3418746"/>
              <a:ext cx="978086" cy="349801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20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-30°</a:t>
              </a:r>
              <a:endParaRPr lang="en-US" altLang="ja-JP" sz="2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</p:txBody>
        </p:sp>
        <p:sp>
          <p:nvSpPr>
            <p:cNvPr id="67" name="タイトル 1"/>
            <p:cNvSpPr txBox="1">
              <a:spLocks/>
            </p:cNvSpPr>
            <p:nvPr/>
          </p:nvSpPr>
          <p:spPr>
            <a:xfrm>
              <a:off x="6506466" y="2877170"/>
              <a:ext cx="830688" cy="31135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20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VA’</a:t>
              </a:r>
            </a:p>
          </p:txBody>
        </p:sp>
        <p:sp>
          <p:nvSpPr>
            <p:cNvPr id="70" name="タイトル 1"/>
            <p:cNvSpPr txBox="1">
              <a:spLocks/>
            </p:cNvSpPr>
            <p:nvPr/>
          </p:nvSpPr>
          <p:spPr>
            <a:xfrm>
              <a:off x="5604187" y="3818515"/>
              <a:ext cx="887976" cy="467061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1800" dirty="0">
                  <a:solidFill>
                    <a:srgbClr val="9933FF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P</a:t>
              </a:r>
              <a:endParaRPr lang="en-US" altLang="ja-JP" sz="1800" dirty="0" smtClean="0">
                <a:solidFill>
                  <a:srgbClr val="9933FF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</p:txBody>
        </p:sp>
      </p:grpSp>
      <p:grpSp>
        <p:nvGrpSpPr>
          <p:cNvPr id="90" name="グループ化 89"/>
          <p:cNvGrpSpPr/>
          <p:nvPr/>
        </p:nvGrpSpPr>
        <p:grpSpPr>
          <a:xfrm>
            <a:off x="9153938" y="2664124"/>
            <a:ext cx="2338446" cy="1449903"/>
            <a:chOff x="5318536" y="1784646"/>
            <a:chExt cx="3385059" cy="2098833"/>
          </a:xfrm>
        </p:grpSpPr>
        <p:sp>
          <p:nvSpPr>
            <p:cNvPr id="91" name="楕円 90"/>
            <p:cNvSpPr/>
            <p:nvPr/>
          </p:nvSpPr>
          <p:spPr>
            <a:xfrm>
              <a:off x="7764003" y="2935462"/>
              <a:ext cx="117988" cy="117988"/>
            </a:xfrm>
            <a:prstGeom prst="ellipse">
              <a:avLst/>
            </a:prstGeom>
            <a:solidFill>
              <a:srgbClr val="009900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92" name="楕円 91"/>
            <p:cNvSpPr/>
            <p:nvPr/>
          </p:nvSpPr>
          <p:spPr>
            <a:xfrm>
              <a:off x="7008271" y="1833225"/>
              <a:ext cx="117988" cy="117988"/>
            </a:xfrm>
            <a:prstGeom prst="ellipse">
              <a:avLst/>
            </a:prstGeom>
            <a:solidFill>
              <a:srgbClr val="C00000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93" name="タイトル 1"/>
            <p:cNvSpPr txBox="1">
              <a:spLocks/>
            </p:cNvSpPr>
            <p:nvPr/>
          </p:nvSpPr>
          <p:spPr>
            <a:xfrm>
              <a:off x="7501118" y="2786387"/>
              <a:ext cx="1202477" cy="45071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20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A</a:t>
              </a:r>
            </a:p>
          </p:txBody>
        </p:sp>
        <p:cxnSp>
          <p:nvCxnSpPr>
            <p:cNvPr id="94" name="直線コネクタ 93"/>
            <p:cNvCxnSpPr>
              <a:endCxn id="92" idx="3"/>
            </p:cNvCxnSpPr>
            <p:nvPr/>
          </p:nvCxnSpPr>
          <p:spPr>
            <a:xfrm flipV="1">
              <a:off x="5408930" y="1933934"/>
              <a:ext cx="1616620" cy="1846856"/>
            </a:xfrm>
            <a:prstGeom prst="line">
              <a:avLst/>
            </a:prstGeom>
            <a:ln w="38100" cap="rnd">
              <a:solidFill>
                <a:srgbClr val="C00000"/>
              </a:solidFill>
              <a:prstDash val="sysDot"/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楕円 96"/>
            <p:cNvSpPr/>
            <p:nvPr/>
          </p:nvSpPr>
          <p:spPr>
            <a:xfrm flipV="1">
              <a:off x="5318536" y="3699539"/>
              <a:ext cx="183940" cy="183940"/>
            </a:xfrm>
            <a:prstGeom prst="ellipse">
              <a:avLst/>
            </a:prstGeom>
            <a:solidFill>
              <a:srgbClr val="9933FF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99" name="楕円 98"/>
            <p:cNvSpPr/>
            <p:nvPr/>
          </p:nvSpPr>
          <p:spPr>
            <a:xfrm flipV="1">
              <a:off x="7727206" y="2904678"/>
              <a:ext cx="183940" cy="183940"/>
            </a:xfrm>
            <a:prstGeom prst="ellipse">
              <a:avLst/>
            </a:prstGeom>
            <a:solidFill>
              <a:srgbClr val="009900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100" name="楕円 99"/>
            <p:cNvSpPr/>
            <p:nvPr/>
          </p:nvSpPr>
          <p:spPr>
            <a:xfrm flipV="1">
              <a:off x="6971402" y="1784646"/>
              <a:ext cx="183940" cy="183940"/>
            </a:xfrm>
            <a:prstGeom prst="ellipse">
              <a:avLst/>
            </a:prstGeom>
            <a:solidFill>
              <a:srgbClr val="C00000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</p:grpSp>
      <p:sp>
        <p:nvSpPr>
          <p:cNvPr id="101" name="タイトル 1"/>
          <p:cNvSpPr txBox="1">
            <a:spLocks/>
          </p:cNvSpPr>
          <p:nvPr/>
        </p:nvSpPr>
        <p:spPr>
          <a:xfrm>
            <a:off x="8957386" y="1183329"/>
            <a:ext cx="2934789" cy="8964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最後に</a:t>
            </a:r>
            <a:r>
              <a:rPr lang="en-US" altLang="ja-JP" sz="1800" dirty="0" smtClean="0">
                <a:solidFill>
                  <a:srgbClr val="9933FF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P</a:t>
            </a:r>
            <a:r>
              <a:rPr lang="ja-JP" altLang="en-US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の座標に</a:t>
            </a:r>
            <a:endParaRPr lang="en-US" altLang="ja-JP" sz="18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en-US" altLang="ja-JP" sz="1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VA’</a:t>
            </a:r>
            <a:r>
              <a:rPr lang="ja-JP" altLang="en-US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を足すと</a:t>
            </a:r>
            <a:endParaRPr lang="en-US" altLang="ja-JP" sz="18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en-US" altLang="ja-JP" sz="1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A’</a:t>
            </a:r>
            <a:r>
              <a:rPr lang="ja-JP" altLang="en-US" sz="1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の座標が得られます</a:t>
            </a:r>
            <a:endParaRPr lang="en-US" altLang="ja-JP" sz="18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102" name="タイトル 1"/>
          <p:cNvSpPr txBox="1">
            <a:spLocks/>
          </p:cNvSpPr>
          <p:nvPr/>
        </p:nvSpPr>
        <p:spPr>
          <a:xfrm>
            <a:off x="8611755" y="3830957"/>
            <a:ext cx="887976" cy="4670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1800" dirty="0">
                <a:solidFill>
                  <a:srgbClr val="9933FF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P</a:t>
            </a:r>
            <a:endParaRPr lang="en-US" altLang="ja-JP" sz="1800" dirty="0" smtClean="0">
              <a:solidFill>
                <a:srgbClr val="9933FF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104" name="タイトル 1"/>
          <p:cNvSpPr txBox="1">
            <a:spLocks/>
          </p:cNvSpPr>
          <p:nvPr/>
        </p:nvSpPr>
        <p:spPr>
          <a:xfrm>
            <a:off x="10164064" y="2378917"/>
            <a:ext cx="659446" cy="3113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A’</a:t>
            </a:r>
          </a:p>
        </p:txBody>
      </p:sp>
      <p:sp>
        <p:nvSpPr>
          <p:cNvPr id="109" name="タイトル 1"/>
          <p:cNvSpPr txBox="1">
            <a:spLocks/>
          </p:cNvSpPr>
          <p:nvPr/>
        </p:nvSpPr>
        <p:spPr>
          <a:xfrm>
            <a:off x="10248040" y="2388247"/>
            <a:ext cx="1943960" cy="3113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=</a:t>
            </a:r>
            <a:r>
              <a:rPr lang="en-US" altLang="ja-JP" sz="2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 </a:t>
            </a:r>
            <a:r>
              <a:rPr lang="en-US" altLang="ja-JP" sz="2000" dirty="0" smtClean="0">
                <a:solidFill>
                  <a:srgbClr val="9933FF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P </a:t>
            </a:r>
            <a:r>
              <a:rPr lang="en-US" altLang="ja-JP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+</a:t>
            </a:r>
            <a:r>
              <a:rPr lang="en-US" altLang="ja-JP" sz="2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 </a:t>
            </a:r>
            <a:r>
              <a:rPr lang="en-US" altLang="ja-JP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VA’</a:t>
            </a:r>
          </a:p>
        </p:txBody>
      </p:sp>
      <p:sp>
        <p:nvSpPr>
          <p:cNvPr id="88" name="二等辺三角形 87"/>
          <p:cNvSpPr/>
          <p:nvPr/>
        </p:nvSpPr>
        <p:spPr>
          <a:xfrm rot="5400000">
            <a:off x="5406776" y="3199987"/>
            <a:ext cx="516386" cy="256198"/>
          </a:xfrm>
          <a:prstGeom prst="triangle">
            <a:avLst/>
          </a:prstGeom>
          <a:solidFill>
            <a:srgbClr val="C0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9" name="二等辺三角形 88"/>
          <p:cNvSpPr/>
          <p:nvPr/>
        </p:nvSpPr>
        <p:spPr>
          <a:xfrm rot="5400000">
            <a:off x="8217779" y="3199988"/>
            <a:ext cx="516382" cy="256198"/>
          </a:xfrm>
          <a:prstGeom prst="triangle">
            <a:avLst/>
          </a:prstGeom>
          <a:solidFill>
            <a:srgbClr val="C0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6" name="タイトル 1"/>
          <p:cNvSpPr txBox="1">
            <a:spLocks/>
          </p:cNvSpPr>
          <p:nvPr/>
        </p:nvSpPr>
        <p:spPr>
          <a:xfrm>
            <a:off x="3055465" y="2330994"/>
            <a:ext cx="526868" cy="4124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b="1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①</a:t>
            </a:r>
            <a:endParaRPr lang="en-US" altLang="ja-JP" sz="3600" b="1" dirty="0" smtClean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98" name="タイトル 1"/>
          <p:cNvSpPr txBox="1">
            <a:spLocks/>
          </p:cNvSpPr>
          <p:nvPr/>
        </p:nvSpPr>
        <p:spPr>
          <a:xfrm>
            <a:off x="5903167" y="2330994"/>
            <a:ext cx="526868" cy="4124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b="1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②</a:t>
            </a:r>
            <a:endParaRPr lang="en-US" altLang="ja-JP" sz="3600" b="1" dirty="0" smtClean="0">
              <a:solidFill>
                <a:srgbClr val="C0000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106" name="タイトル 1"/>
          <p:cNvSpPr txBox="1">
            <a:spLocks/>
          </p:cNvSpPr>
          <p:nvPr/>
        </p:nvSpPr>
        <p:spPr>
          <a:xfrm>
            <a:off x="8733453" y="2330994"/>
            <a:ext cx="526868" cy="4124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b="1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③</a:t>
            </a:r>
            <a:endParaRPr lang="en-US" altLang="ja-JP" sz="3600" b="1" dirty="0" smtClean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cxnSp>
        <p:nvCxnSpPr>
          <p:cNvPr id="17" name="直線コネクタ 16"/>
          <p:cNvCxnSpPr/>
          <p:nvPr/>
        </p:nvCxnSpPr>
        <p:spPr>
          <a:xfrm>
            <a:off x="5947332" y="5808203"/>
            <a:ext cx="871479" cy="0"/>
          </a:xfrm>
          <a:prstGeom prst="line">
            <a:avLst/>
          </a:prstGeom>
          <a:ln w="76200" cap="flat" cmpd="dbl">
            <a:solidFill>
              <a:srgbClr val="C00000"/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/>
          <p:cNvCxnSpPr/>
          <p:nvPr/>
        </p:nvCxnSpPr>
        <p:spPr>
          <a:xfrm flipV="1">
            <a:off x="6364721" y="5846148"/>
            <a:ext cx="0" cy="243756"/>
          </a:xfrm>
          <a:prstGeom prst="line">
            <a:avLst/>
          </a:prstGeom>
          <a:ln w="38100" cap="rnd">
            <a:solidFill>
              <a:srgbClr val="C00000"/>
            </a:solidFill>
            <a:prstDash val="solid"/>
            <a:round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タイトル 1"/>
          <p:cNvSpPr txBox="1">
            <a:spLocks/>
          </p:cNvSpPr>
          <p:nvPr/>
        </p:nvSpPr>
        <p:spPr>
          <a:xfrm>
            <a:off x="1979955" y="6237864"/>
            <a:ext cx="8705462" cy="567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ja-JP" sz="2800" dirty="0" smtClean="0">
              <a:solidFill>
                <a:srgbClr val="C00000"/>
              </a:solidFill>
              <a:latin typeface="HGｺﾞｼｯｸE" panose="020B0909000000000000" pitchFamily="49" charset="-128"/>
              <a:ea typeface="HGｺﾞｼｯｸE" panose="020B0909000000000000" pitchFamily="49" charset="-128"/>
            </a:endParaRPr>
          </a:p>
          <a:p>
            <a:pPr algn="l"/>
            <a:r>
              <a:rPr lang="ja-JP" altLang="en-US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使用する三角関数の引数仕様が、</a:t>
            </a:r>
            <a:r>
              <a:rPr lang="en-US" altLang="ja-JP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360°</a:t>
            </a:r>
            <a:r>
              <a:rPr lang="ja-JP" altLang="en-US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式の度数法ではなく</a:t>
            </a:r>
            <a:endParaRPr lang="en-US" altLang="ja-JP" sz="2400" dirty="0" smtClean="0">
              <a:solidFill>
                <a:srgbClr val="C00000"/>
              </a:solidFill>
              <a:latin typeface="HGｺﾞｼｯｸE" panose="020B0909000000000000" pitchFamily="49" charset="-128"/>
              <a:ea typeface="HGｺﾞｼｯｸE" panose="020B0909000000000000" pitchFamily="49" charset="-128"/>
            </a:endParaRPr>
          </a:p>
          <a:p>
            <a:pPr algn="l"/>
            <a:r>
              <a:rPr lang="ja-JP" altLang="en-US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ラジアン値である場合は（</a:t>
            </a:r>
            <a:r>
              <a:rPr lang="en-US" altLang="ja-JP" sz="2400" dirty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0</a:t>
            </a:r>
            <a:r>
              <a:rPr lang="ja-JP" altLang="en-US" sz="2400" dirty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～</a:t>
            </a:r>
            <a:r>
              <a:rPr lang="en-US" altLang="ja-JP" sz="2400" dirty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2π</a:t>
            </a:r>
            <a:r>
              <a:rPr lang="ja-JP" altLang="en-US" sz="2400" dirty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）で</a:t>
            </a:r>
            <a:r>
              <a:rPr lang="ja-JP" altLang="en-US" sz="24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角度を指定して下さい</a:t>
            </a:r>
            <a:endParaRPr lang="en-US" altLang="ja-JP" sz="2400" dirty="0" smtClean="0">
              <a:solidFill>
                <a:srgbClr val="C00000"/>
              </a:solidFill>
              <a:latin typeface="HGｺﾞｼｯｸE" panose="020B0909000000000000" pitchFamily="49" charset="-128"/>
              <a:ea typeface="HGｺﾞｼｯｸE" panose="020B0909000000000000" pitchFamily="49" charset="-128"/>
            </a:endParaRPr>
          </a:p>
        </p:txBody>
      </p:sp>
      <p:sp>
        <p:nvSpPr>
          <p:cNvPr id="114" name="正方形/長方形 113"/>
          <p:cNvSpPr/>
          <p:nvPr/>
        </p:nvSpPr>
        <p:spPr>
          <a:xfrm>
            <a:off x="10742645" y="3305111"/>
            <a:ext cx="494521" cy="391886"/>
          </a:xfrm>
          <a:prstGeom prst="rect">
            <a:avLst/>
          </a:prstGeom>
          <a:solidFill>
            <a:srgbClr val="DEEBF7">
              <a:alpha val="76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5" name="タイトル 1"/>
          <p:cNvSpPr txBox="1">
            <a:spLocks/>
          </p:cNvSpPr>
          <p:nvPr/>
        </p:nvSpPr>
        <p:spPr>
          <a:xfrm>
            <a:off x="9688075" y="4885512"/>
            <a:ext cx="2657566" cy="10363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ja-JP" sz="2000" dirty="0" smtClean="0">
              <a:solidFill>
                <a:srgbClr val="C00000"/>
              </a:solidFill>
              <a:latin typeface="HGｺﾞｼｯｸE" panose="020B0909000000000000" pitchFamily="49" charset="-128"/>
              <a:ea typeface="HGｺﾞｼｯｸE" panose="020B0909000000000000" pitchFamily="49" charset="-128"/>
            </a:endParaRPr>
          </a:p>
          <a:p>
            <a:pPr algn="l"/>
            <a:r>
              <a:rPr lang="ja-JP" altLang="en-US" sz="20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←式の</a:t>
            </a:r>
            <a:r>
              <a:rPr lang="ja-JP" altLang="en-US" sz="2000" dirty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解説</a:t>
            </a:r>
            <a:r>
              <a:rPr lang="ja-JP" altLang="en-US" sz="20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は</a:t>
            </a:r>
            <a:endParaRPr lang="en-US" altLang="ja-JP" sz="2000" dirty="0" smtClean="0">
              <a:solidFill>
                <a:srgbClr val="C00000"/>
              </a:solidFill>
              <a:latin typeface="HGｺﾞｼｯｸE" panose="020B0909000000000000" pitchFamily="49" charset="-128"/>
              <a:ea typeface="HGｺﾞｼｯｸE" panose="020B0909000000000000" pitchFamily="49" charset="-128"/>
            </a:endParaRPr>
          </a:p>
          <a:p>
            <a:pPr algn="l"/>
            <a:r>
              <a:rPr lang="ja-JP" altLang="en-US" sz="20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　スライド７を</a:t>
            </a:r>
            <a:endParaRPr lang="en-US" altLang="ja-JP" sz="2000" dirty="0" smtClean="0">
              <a:solidFill>
                <a:srgbClr val="C00000"/>
              </a:solidFill>
              <a:latin typeface="HGｺﾞｼｯｸE" panose="020B0909000000000000" pitchFamily="49" charset="-128"/>
              <a:ea typeface="HGｺﾞｼｯｸE" panose="020B0909000000000000" pitchFamily="49" charset="-128"/>
            </a:endParaRPr>
          </a:p>
          <a:p>
            <a:pPr algn="l"/>
            <a:r>
              <a:rPr lang="ja-JP" altLang="en-US" sz="2000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rPr>
              <a:t>　参照して下さい</a:t>
            </a:r>
            <a:endParaRPr lang="en-US" altLang="ja-JP" sz="2000" dirty="0" smtClean="0">
              <a:solidFill>
                <a:srgbClr val="C00000"/>
              </a:solidFill>
              <a:latin typeface="HGｺﾞｼｯｸE" panose="020B0909000000000000" pitchFamily="49" charset="-128"/>
              <a:ea typeface="HGｺﾞｼｯｸE" panose="020B0909000000000000" pitchFamily="49" charset="-128"/>
            </a:endParaRPr>
          </a:p>
        </p:txBody>
      </p:sp>
      <p:sp>
        <p:nvSpPr>
          <p:cNvPr id="116" name="タイトル 1"/>
          <p:cNvSpPr txBox="1">
            <a:spLocks/>
          </p:cNvSpPr>
          <p:nvPr/>
        </p:nvSpPr>
        <p:spPr>
          <a:xfrm>
            <a:off x="6990412" y="3324417"/>
            <a:ext cx="830688" cy="3113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1400" dirty="0" smtClean="0">
                <a:solidFill>
                  <a:srgbClr val="DBDC83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VA</a:t>
            </a:r>
          </a:p>
        </p:txBody>
      </p:sp>
      <p:sp>
        <p:nvSpPr>
          <p:cNvPr id="74" name="タイトル 1"/>
          <p:cNvSpPr txBox="1">
            <a:spLocks/>
          </p:cNvSpPr>
          <p:nvPr/>
        </p:nvSpPr>
        <p:spPr>
          <a:xfrm>
            <a:off x="3526971" y="4632962"/>
            <a:ext cx="2859314" cy="41920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6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座標回転計算の式</a:t>
            </a:r>
            <a:endParaRPr lang="en-US" altLang="ja-JP" sz="2600" dirty="0" smtClean="0">
              <a:solidFill>
                <a:srgbClr val="C0000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5218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87" grpId="0" animBg="1"/>
      <p:bldP spid="81" grpId="0" animBg="1"/>
      <p:bldP spid="79" grpId="0" animBg="1"/>
      <p:bldP spid="80" grpId="0" animBg="1"/>
      <p:bldP spid="105" grpId="0" animBg="1"/>
      <p:bldP spid="103" grpId="0"/>
      <p:bldP spid="2" grpId="0"/>
      <p:bldP spid="52" grpId="0"/>
      <p:bldP spid="101" grpId="0"/>
      <p:bldP spid="113" grpId="0"/>
      <p:bldP spid="1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3"/>
          <p:cNvSpPr txBox="1">
            <a:spLocks noChangeArrowheads="1"/>
          </p:cNvSpPr>
          <p:nvPr/>
        </p:nvSpPr>
        <p:spPr bwMode="auto">
          <a:xfrm>
            <a:off x="0" y="78020"/>
            <a:ext cx="12191999" cy="80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4295" tIns="8890" rIns="74295" bIns="8890" numCol="1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ja-JP" sz="4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K01</a:t>
            </a:r>
            <a:r>
              <a:rPr lang="ja-JP" altLang="en-US" sz="4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課題</a:t>
            </a:r>
            <a:r>
              <a:rPr lang="ja-JP" altLang="en-US" sz="4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（</a:t>
            </a:r>
            <a:r>
              <a:rPr lang="ja-JP" altLang="en-US" sz="4400" dirty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動画）</a:t>
            </a:r>
            <a:endParaRPr kumimoji="0" lang="ja-JP" altLang="ja-JP" sz="4400" dirty="0">
              <a:solidFill>
                <a:srgbClr val="C0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ja-JP" altLang="ja-JP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タイトル 1"/>
          <p:cNvSpPr>
            <a:spLocks noGrp="1"/>
          </p:cNvSpPr>
          <p:nvPr>
            <p:ph type="ctrTitle"/>
          </p:nvPr>
        </p:nvSpPr>
        <p:spPr>
          <a:xfrm>
            <a:off x="0" y="1151735"/>
            <a:ext cx="12192000" cy="603912"/>
          </a:xfrm>
        </p:spPr>
        <p:txBody>
          <a:bodyPr>
            <a:noAutofit/>
          </a:bodyPr>
          <a:lstStyle/>
          <a:p>
            <a:r>
              <a:rPr lang="ja-JP" altLang="en-US" sz="32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接地点</a:t>
            </a:r>
            <a:r>
              <a:rPr lang="ja-JP" altLang="en-US" sz="3200" dirty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</a:t>
            </a:r>
            <a:r>
              <a:rPr lang="ja-JP" altLang="en-US" sz="32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中心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に</a:t>
            </a:r>
            <a:r>
              <a:rPr lang="ja-JP" altLang="en-US" sz="32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３頂点全体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</a:t>
            </a:r>
            <a:r>
              <a:rPr lang="ja-JP" altLang="en-US" sz="32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回転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させて下さい</a:t>
            </a:r>
            <a:r>
              <a:rPr lang="en-US" altLang="ja-JP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/>
            </a:r>
            <a:br>
              <a:rPr lang="en-US" altLang="ja-JP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</a:b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（以下のサンプルは</a:t>
            </a:r>
            <a:r>
              <a:rPr lang="ja-JP" altLang="en-US" sz="32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第</a:t>
            </a:r>
            <a:r>
              <a:rPr lang="ja-JP" altLang="en-US" sz="3200" dirty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２</a:t>
            </a:r>
            <a:r>
              <a:rPr lang="ja-JP" altLang="en-US" sz="32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週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</a:t>
            </a:r>
            <a:r>
              <a:rPr lang="ja-JP" altLang="en-US" sz="32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３限目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に</a:t>
            </a:r>
            <a:r>
              <a:rPr lang="ja-JP" altLang="en-US" sz="32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公開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します）</a:t>
            </a:r>
            <a:endParaRPr lang="ja-JP" altLang="en-US" sz="3200" dirty="0">
              <a:solidFill>
                <a:srgbClr val="FF000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3" name="座標回転_LV2_これを作ってみてケロ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2947" y="1829577"/>
            <a:ext cx="7959115" cy="4477003"/>
          </a:xfrm>
          <a:prstGeom prst="rect">
            <a:avLst/>
          </a:prstGeom>
          <a:ln w="57150">
            <a:solidFill>
              <a:srgbClr val="C00000"/>
            </a:solidFill>
          </a:ln>
        </p:spPr>
      </p:pic>
      <p:cxnSp>
        <p:nvCxnSpPr>
          <p:cNvPr id="5" name="直線矢印コネクタ 4"/>
          <p:cNvCxnSpPr/>
          <p:nvPr/>
        </p:nvCxnSpPr>
        <p:spPr>
          <a:xfrm>
            <a:off x="2638697" y="4675259"/>
            <a:ext cx="1914642" cy="0"/>
          </a:xfrm>
          <a:prstGeom prst="straightConnector1">
            <a:avLst/>
          </a:prstGeom>
          <a:ln w="60325" cap="rnd">
            <a:solidFill>
              <a:srgbClr val="C00000"/>
            </a:solidFill>
            <a:prstDash val="sysDash"/>
            <a:round/>
            <a:headEnd w="lg" len="med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タイトル 1"/>
          <p:cNvSpPr txBox="1">
            <a:spLocks/>
          </p:cNvSpPr>
          <p:nvPr/>
        </p:nvSpPr>
        <p:spPr>
          <a:xfrm>
            <a:off x="75475" y="4206241"/>
            <a:ext cx="2563221" cy="11839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各頂点の</a:t>
            </a:r>
            <a:r>
              <a:rPr lang="en-US" altLang="ja-JP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Y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が</a:t>
            </a:r>
            <a:endParaRPr lang="en-US" altLang="ja-JP" sz="2000" dirty="0" smtClean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一定のしきい値以下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になったら</a:t>
            </a:r>
            <a:endParaRPr lang="en-US" altLang="ja-JP" sz="2000" dirty="0" smtClean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接地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と判定します</a:t>
            </a:r>
            <a:endParaRPr lang="en-US" altLang="ja-JP" sz="2000" dirty="0" smtClean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11" name="タイトル 1"/>
          <p:cNvSpPr txBox="1">
            <a:spLocks/>
          </p:cNvSpPr>
          <p:nvPr/>
        </p:nvSpPr>
        <p:spPr>
          <a:xfrm>
            <a:off x="3158720" y="4824550"/>
            <a:ext cx="8049210" cy="120037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各頂点が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地面に接地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すると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地面へのめりこみ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が生じ</a:t>
            </a:r>
            <a:r>
              <a:rPr lang="ja-JP" altLang="en-US" sz="2000" dirty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るため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、</a:t>
            </a:r>
            <a:endParaRPr lang="en-US" altLang="ja-JP" sz="2000" dirty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algn="l"/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めりこんだ座標を</a:t>
            </a:r>
            <a:r>
              <a:rPr lang="ja-JP" altLang="en-US" sz="2000" dirty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補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正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する必要があります。</a:t>
            </a:r>
            <a:endParaRPr lang="en-US" altLang="ja-JP" sz="2000" dirty="0" smtClean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algn="l"/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角</a:t>
            </a:r>
            <a:r>
              <a:rPr lang="ja-JP" altLang="en-US" sz="2000" dirty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頂点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</a:t>
            </a:r>
            <a:r>
              <a:rPr lang="en-US" altLang="ja-JP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Y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が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しきい値以下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になったら、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しきい値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との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差分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を測り</a:t>
            </a:r>
            <a:endParaRPr lang="en-US" altLang="ja-JP" sz="2000" dirty="0" smtClean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algn="l"/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その</a:t>
            </a:r>
            <a:r>
              <a:rPr lang="ja-JP" altLang="en-US" sz="2000" dirty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差分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距離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補正値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として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３</a:t>
            </a:r>
            <a:r>
              <a:rPr lang="ja-JP" altLang="en-US" sz="2000" dirty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頂点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全体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↑方向</a:t>
            </a:r>
            <a:r>
              <a:rPr lang="ja-JP" altLang="en-US" sz="2000" dirty="0" smtClean="0">
                <a:solidFill>
                  <a:srgbClr val="0070C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に</a:t>
            </a:r>
            <a:r>
              <a:rPr lang="ja-JP" altLang="en-US" sz="2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引き上げます。</a:t>
            </a:r>
            <a:endParaRPr lang="en-US" altLang="ja-JP" sz="2000" dirty="0" smtClean="0">
              <a:solidFill>
                <a:srgbClr val="0070C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40871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2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16" grpId="0"/>
      <p:bldP spid="8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3"/>
          <p:cNvSpPr txBox="1">
            <a:spLocks noChangeArrowheads="1"/>
          </p:cNvSpPr>
          <p:nvPr/>
        </p:nvSpPr>
        <p:spPr bwMode="auto">
          <a:xfrm>
            <a:off x="1498823" y="274426"/>
            <a:ext cx="9197212" cy="599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4295" tIns="8890" rIns="74295" bIns="8890" numCol="1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4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オプション課題１</a:t>
            </a:r>
            <a:endParaRPr lang="ja-JP" altLang="ja-JP" sz="4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5</a:t>
            </a:fld>
            <a:endParaRPr kumimoji="1" lang="ja-JP" altLang="en-US"/>
          </a:p>
        </p:txBody>
      </p:sp>
      <p:pic>
        <p:nvPicPr>
          <p:cNvPr id="6" name="ピボットターン映像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4349" y="1906718"/>
            <a:ext cx="7834051" cy="4406653"/>
          </a:xfrm>
          <a:prstGeom prst="rect">
            <a:avLst/>
          </a:prstGeom>
          <a:ln w="57150">
            <a:solidFill>
              <a:srgbClr val="C00000"/>
            </a:solidFill>
          </a:ln>
        </p:spPr>
      </p:pic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0" y="867747"/>
            <a:ext cx="12192000" cy="862396"/>
          </a:xfrm>
        </p:spPr>
        <p:txBody>
          <a:bodyPr>
            <a:noAutofit/>
          </a:bodyPr>
          <a:lstStyle/>
          <a:p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課題提出後に時間に余裕があれば、</a:t>
            </a:r>
            <a:r>
              <a:rPr lang="en-US" altLang="ja-JP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Z04</a:t>
            </a:r>
            <a:r>
              <a:rPr lang="ja-JP" altLang="en-US" sz="2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で</a:t>
            </a:r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実装した</a:t>
            </a:r>
            <a:r>
              <a:rPr lang="ja-JP" altLang="en-US" sz="2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ピボット回転</a:t>
            </a:r>
            <a:r>
              <a:rPr lang="ja-JP" altLang="en-US" sz="2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</a:t>
            </a:r>
            <a:r>
              <a:rPr lang="en-US" altLang="ja-JP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/>
            </a:r>
            <a:br>
              <a:rPr lang="en-US" altLang="ja-JP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</a:br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今回の</a:t>
            </a:r>
            <a:r>
              <a:rPr lang="ja-JP" altLang="en-US" sz="2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座標回転計算</a:t>
            </a:r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に</a:t>
            </a:r>
            <a:r>
              <a:rPr lang="ja-JP" altLang="en-US" sz="24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仕様変更</a:t>
            </a:r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してみて下さい。</a:t>
            </a:r>
            <a:endParaRPr lang="ja-JP" altLang="en-US" sz="2400" dirty="0">
              <a:solidFill>
                <a:srgbClr val="FF000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520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45122">
                <p:cTn id="18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6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6</a:t>
            </a:fld>
            <a:endParaRPr kumimoji="1" lang="ja-JP" altLang="en-US"/>
          </a:p>
        </p:txBody>
      </p:sp>
      <p:pic>
        <p:nvPicPr>
          <p:cNvPr id="4" name="K01_コース回転レースゲーム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2582" y="1928041"/>
            <a:ext cx="7807826" cy="4391572"/>
          </a:xfrm>
          <a:prstGeom prst="rect">
            <a:avLst/>
          </a:prstGeom>
          <a:ln w="57150">
            <a:solidFill>
              <a:srgbClr val="C00000"/>
            </a:solidFill>
          </a:ln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498823" y="274426"/>
            <a:ext cx="9197212" cy="599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4295" tIns="8890" rIns="74295" bIns="8890" numCol="1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4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オプション</a:t>
            </a:r>
            <a:r>
              <a:rPr lang="ja-JP" altLang="en-US" sz="4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課題２</a:t>
            </a:r>
            <a:endParaRPr lang="ja-JP" altLang="ja-JP" sz="4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6" name="タイトル 1"/>
          <p:cNvSpPr>
            <a:spLocks noGrp="1"/>
          </p:cNvSpPr>
          <p:nvPr>
            <p:ph type="ctrTitle"/>
          </p:nvPr>
        </p:nvSpPr>
        <p:spPr>
          <a:xfrm>
            <a:off x="0" y="867747"/>
            <a:ext cx="12192000" cy="862396"/>
          </a:xfrm>
        </p:spPr>
        <p:txBody>
          <a:bodyPr>
            <a:noAutofit/>
          </a:bodyPr>
          <a:lstStyle/>
          <a:p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オプション課題１を実装できた方は、</a:t>
            </a:r>
            <a:r>
              <a:rPr lang="en-US" altLang="ja-JP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/>
            </a:r>
            <a:br>
              <a:rPr lang="en-US" altLang="ja-JP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</a:br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コース全体を回転させるゲーム</a:t>
            </a:r>
            <a:r>
              <a:rPr lang="ja-JP" altLang="en-US" sz="2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</a:t>
            </a:r>
            <a:r>
              <a:rPr lang="ja-JP" altLang="en-US" sz="24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作ってみて下さい</a:t>
            </a:r>
            <a:endParaRPr lang="ja-JP" altLang="en-US" sz="2400" dirty="0">
              <a:solidFill>
                <a:srgbClr val="FF000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58912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グループ化 19"/>
          <p:cNvGrpSpPr/>
          <p:nvPr/>
        </p:nvGrpSpPr>
        <p:grpSpPr>
          <a:xfrm>
            <a:off x="2499708" y="4962800"/>
            <a:ext cx="8763739" cy="1523028"/>
            <a:chOff x="2931869" y="5016140"/>
            <a:chExt cx="8763739" cy="1523028"/>
          </a:xfrm>
        </p:grpSpPr>
        <p:sp>
          <p:nvSpPr>
            <p:cNvPr id="53" name="角丸四角形 52"/>
            <p:cNvSpPr/>
            <p:nvPr/>
          </p:nvSpPr>
          <p:spPr>
            <a:xfrm>
              <a:off x="2934784" y="5024848"/>
              <a:ext cx="723665" cy="1428206"/>
            </a:xfrm>
            <a:prstGeom prst="roundRect">
              <a:avLst>
                <a:gd name="adj" fmla="val 33540"/>
              </a:avLst>
            </a:prstGeom>
            <a:solidFill>
              <a:srgbClr val="FFCDE6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5" name="角丸四角形 64"/>
            <p:cNvSpPr/>
            <p:nvPr/>
          </p:nvSpPr>
          <p:spPr>
            <a:xfrm>
              <a:off x="4458617" y="5016140"/>
              <a:ext cx="3178797" cy="706222"/>
            </a:xfrm>
            <a:prstGeom prst="roundRect">
              <a:avLst>
                <a:gd name="adj" fmla="val 50000"/>
              </a:avLst>
            </a:prstGeom>
            <a:solidFill>
              <a:srgbClr val="FFCC00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5" name="角丸四角形 84"/>
            <p:cNvSpPr/>
            <p:nvPr/>
          </p:nvSpPr>
          <p:spPr>
            <a:xfrm>
              <a:off x="4458617" y="5747660"/>
              <a:ext cx="3178797" cy="706222"/>
            </a:xfrm>
            <a:prstGeom prst="roundRect">
              <a:avLst>
                <a:gd name="adj" fmla="val 50000"/>
              </a:avLst>
            </a:prstGeom>
            <a:solidFill>
              <a:srgbClr val="CCFF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6" name="角丸四角形 85"/>
            <p:cNvSpPr/>
            <p:nvPr/>
          </p:nvSpPr>
          <p:spPr>
            <a:xfrm>
              <a:off x="8055255" y="5016140"/>
              <a:ext cx="3178797" cy="706222"/>
            </a:xfrm>
            <a:prstGeom prst="roundRect">
              <a:avLst>
                <a:gd name="adj" fmla="val 50000"/>
              </a:avLst>
            </a:prstGeom>
            <a:solidFill>
              <a:srgbClr val="CCFF99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7" name="角丸四角形 86"/>
            <p:cNvSpPr/>
            <p:nvPr/>
          </p:nvSpPr>
          <p:spPr>
            <a:xfrm>
              <a:off x="8055255" y="5747660"/>
              <a:ext cx="3178797" cy="706222"/>
            </a:xfrm>
            <a:prstGeom prst="roundRect">
              <a:avLst>
                <a:gd name="adj" fmla="val 50000"/>
              </a:avLst>
            </a:prstGeom>
            <a:solidFill>
              <a:srgbClr val="F0D1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タイトル 1"/>
            <p:cNvSpPr txBox="1">
              <a:spLocks/>
            </p:cNvSpPr>
            <p:nvPr/>
          </p:nvSpPr>
          <p:spPr>
            <a:xfrm>
              <a:off x="2931869" y="5199019"/>
              <a:ext cx="8763739" cy="134014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ts val="5700"/>
                </a:lnSpc>
              </a:pPr>
              <a:r>
                <a:rPr lang="en-US" altLang="ja-JP" sz="4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X</a:t>
              </a:r>
              <a:r>
                <a:rPr lang="en-US" altLang="ja-JP" sz="36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2</a:t>
              </a:r>
              <a:r>
                <a:rPr lang="en-US" altLang="ja-JP" sz="4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= (</a:t>
              </a:r>
              <a:r>
                <a:rPr lang="en-US" altLang="ja-JP" sz="4400" b="1" dirty="0" smtClean="0">
                  <a:solidFill>
                    <a:srgbClr val="0070C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X</a:t>
              </a:r>
              <a:r>
                <a:rPr lang="en-US" altLang="ja-JP" sz="3600" b="1" dirty="0" smtClean="0">
                  <a:solidFill>
                    <a:srgbClr val="0070C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1</a:t>
              </a:r>
              <a:r>
                <a:rPr lang="en-US" altLang="ja-JP" sz="4400" b="1" dirty="0" smtClean="0">
                  <a:solidFill>
                    <a:srgbClr val="FF66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* Cos</a:t>
              </a:r>
              <a:r>
                <a:rPr lang="en-US" altLang="ja-JP" sz="4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θ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)-(</a:t>
              </a:r>
              <a:r>
                <a:rPr lang="en-US" altLang="ja-JP" sz="4400" b="1" dirty="0" smtClean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Y</a:t>
              </a:r>
              <a:r>
                <a:rPr lang="en-US" altLang="ja-JP" sz="3600" b="1" dirty="0" smtClean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1</a:t>
              </a:r>
              <a:r>
                <a:rPr lang="en-US" altLang="ja-JP" sz="4400" b="1" dirty="0" smtClean="0">
                  <a:solidFill>
                    <a:srgbClr val="00B05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4400" b="1" dirty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* 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Sin</a:t>
              </a:r>
              <a:r>
                <a:rPr lang="en-US" altLang="ja-JP" sz="4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θ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)</a:t>
              </a:r>
            </a:p>
            <a:p>
              <a:pPr algn="l">
                <a:lnSpc>
                  <a:spcPts val="5700"/>
                </a:lnSpc>
              </a:pPr>
              <a:r>
                <a:rPr lang="en-US" altLang="ja-JP" sz="4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Y</a:t>
              </a:r>
              <a:r>
                <a:rPr lang="en-US" altLang="ja-JP" sz="36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2</a:t>
              </a:r>
              <a:r>
                <a:rPr lang="en-US" altLang="ja-JP" sz="4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= (</a:t>
              </a:r>
              <a:r>
                <a:rPr lang="en-US" altLang="ja-JP" sz="4400" b="1" dirty="0" smtClean="0">
                  <a:solidFill>
                    <a:srgbClr val="0070C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X</a:t>
              </a:r>
              <a:r>
                <a:rPr lang="en-US" altLang="ja-JP" sz="3600" b="1" dirty="0" smtClean="0">
                  <a:solidFill>
                    <a:srgbClr val="0070C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1</a:t>
              </a:r>
              <a:r>
                <a:rPr lang="en-US" altLang="ja-JP" sz="4400" b="1" dirty="0" smtClean="0">
                  <a:solidFill>
                    <a:srgbClr val="00B0F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4400" b="1" dirty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* 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Sin</a:t>
              </a:r>
              <a:r>
                <a:rPr lang="en-US" altLang="ja-JP" sz="4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θ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)+(</a:t>
              </a:r>
              <a:r>
                <a:rPr lang="en-US" altLang="ja-JP" sz="4400" b="1" dirty="0" smtClean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Y</a:t>
              </a:r>
              <a:r>
                <a:rPr lang="en-US" altLang="ja-JP" sz="3600" b="1" dirty="0" smtClean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1</a:t>
              </a:r>
              <a:r>
                <a:rPr lang="en-US" altLang="ja-JP" sz="4400" b="1" dirty="0" smtClean="0">
                  <a:solidFill>
                    <a:srgbClr val="9933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4400" b="1" dirty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* 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Cos</a:t>
              </a:r>
              <a:r>
                <a:rPr lang="en-US" altLang="ja-JP" sz="4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θ</a:t>
              </a:r>
              <a:r>
                <a:rPr lang="en-US" altLang="ja-JP" sz="4400" b="1" dirty="0" smtClean="0">
                  <a:solidFill>
                    <a:srgbClr val="A6A6A6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)</a:t>
              </a:r>
            </a:p>
          </p:txBody>
        </p:sp>
      </p:grpSp>
      <p:grpSp>
        <p:nvGrpSpPr>
          <p:cNvPr id="6" name="グループ化 5"/>
          <p:cNvGrpSpPr/>
          <p:nvPr/>
        </p:nvGrpSpPr>
        <p:grpSpPr>
          <a:xfrm>
            <a:off x="1472711" y="725632"/>
            <a:ext cx="6452088" cy="6258679"/>
            <a:chOff x="1951682" y="725632"/>
            <a:chExt cx="6452088" cy="6258679"/>
          </a:xfrm>
        </p:grpSpPr>
        <p:grpSp>
          <p:nvGrpSpPr>
            <p:cNvPr id="5" name="グループ化 4"/>
            <p:cNvGrpSpPr/>
            <p:nvPr/>
          </p:nvGrpSpPr>
          <p:grpSpPr>
            <a:xfrm>
              <a:off x="1951682" y="725632"/>
              <a:ext cx="6452088" cy="6258679"/>
              <a:chOff x="1951682" y="725632"/>
              <a:chExt cx="6452088" cy="6258679"/>
            </a:xfrm>
          </p:grpSpPr>
          <p:grpSp>
            <p:nvGrpSpPr>
              <p:cNvPr id="4" name="グループ化 3"/>
              <p:cNvGrpSpPr/>
              <p:nvPr/>
            </p:nvGrpSpPr>
            <p:grpSpPr>
              <a:xfrm>
                <a:off x="1951682" y="725632"/>
                <a:ext cx="6279919" cy="6258679"/>
                <a:chOff x="1951682" y="725632"/>
                <a:chExt cx="6279919" cy="6258679"/>
              </a:xfrm>
            </p:grpSpPr>
            <p:grpSp>
              <p:nvGrpSpPr>
                <p:cNvPr id="160" name="グループ化 159"/>
                <p:cNvGrpSpPr/>
                <p:nvPr/>
              </p:nvGrpSpPr>
              <p:grpSpPr>
                <a:xfrm>
                  <a:off x="5142426" y="1556840"/>
                  <a:ext cx="2484615" cy="2964281"/>
                  <a:chOff x="5408930" y="1933935"/>
                  <a:chExt cx="2002382" cy="2388951"/>
                </a:xfrm>
              </p:grpSpPr>
              <p:cxnSp>
                <p:nvCxnSpPr>
                  <p:cNvPr id="168" name="直線コネクタ 167"/>
                  <p:cNvCxnSpPr/>
                  <p:nvPr/>
                </p:nvCxnSpPr>
                <p:spPr>
                  <a:xfrm rot="1815178" flipV="1">
                    <a:off x="5794692" y="2476029"/>
                    <a:ext cx="1616620" cy="1846857"/>
                  </a:xfrm>
                  <a:prstGeom prst="line">
                    <a:avLst/>
                  </a:prstGeom>
                  <a:ln w="38100">
                    <a:solidFill>
                      <a:schemeClr val="bg1">
                        <a:lumMod val="65000"/>
                      </a:schemeClr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9" name="直線コネクタ 168"/>
                  <p:cNvCxnSpPr/>
                  <p:nvPr/>
                </p:nvCxnSpPr>
                <p:spPr>
                  <a:xfrm flipV="1">
                    <a:off x="5408930" y="1933935"/>
                    <a:ext cx="1616620" cy="1846857"/>
                  </a:xfrm>
                  <a:prstGeom prst="line">
                    <a:avLst/>
                  </a:prstGeom>
                  <a:ln w="38100">
                    <a:solidFill>
                      <a:schemeClr val="bg1">
                        <a:lumMod val="65000"/>
                      </a:schemeClr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1" name="楕円 160"/>
                <p:cNvSpPr/>
                <p:nvPr/>
              </p:nvSpPr>
              <p:spPr>
                <a:xfrm flipV="1">
                  <a:off x="8003363" y="2762766"/>
                  <a:ext cx="228238" cy="228238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165" name="円弧 164"/>
                <p:cNvSpPr/>
                <p:nvPr/>
              </p:nvSpPr>
              <p:spPr>
                <a:xfrm>
                  <a:off x="1951682" y="725632"/>
                  <a:ext cx="6258679" cy="6258679"/>
                </a:xfrm>
                <a:prstGeom prst="arc">
                  <a:avLst>
                    <a:gd name="adj1" fmla="val 18749031"/>
                    <a:gd name="adj2" fmla="val 20356083"/>
                  </a:avLst>
                </a:prstGeom>
                <a:ln w="38100" cap="rnd">
                  <a:solidFill>
                    <a:schemeClr val="bg1">
                      <a:lumMod val="65000"/>
                    </a:schemeClr>
                  </a:solidFill>
                  <a:prstDash val="sysDash"/>
                  <a:round/>
                  <a:headEnd type="arrow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166" name="円 165"/>
                <p:cNvSpPr/>
                <p:nvPr/>
              </p:nvSpPr>
              <p:spPr>
                <a:xfrm>
                  <a:off x="4476295" y="3153626"/>
                  <a:ext cx="1376896" cy="1376896"/>
                </a:xfrm>
                <a:prstGeom prst="pie">
                  <a:avLst>
                    <a:gd name="adj1" fmla="val 18665296"/>
                    <a:gd name="adj2" fmla="val 20511917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7" name="タイトル 1"/>
                <p:cNvSpPr txBox="1">
                  <a:spLocks/>
                </p:cNvSpPr>
                <p:nvPr/>
              </p:nvSpPr>
              <p:spPr>
                <a:xfrm>
                  <a:off x="4909257" y="2870903"/>
                  <a:ext cx="1756823" cy="628307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kumimoji="1"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altLang="ja-JP" sz="2000" b="1" dirty="0">
                      <a:solidFill>
                        <a:srgbClr val="C00000"/>
                      </a:solidFill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θ</a:t>
                  </a:r>
                  <a:endParaRPr lang="en-US" altLang="ja-JP" sz="2000" b="1" dirty="0">
                    <a:latin typeface="HGｺﾞｼｯｸE" panose="020B0909000000000000" pitchFamily="49" charset="-128"/>
                    <a:ea typeface="HGｺﾞｼｯｸE" panose="020B0909000000000000" pitchFamily="49" charset="-128"/>
                  </a:endParaRPr>
                </a:p>
              </p:txBody>
            </p:sp>
          </p:grpSp>
          <p:grpSp>
            <p:nvGrpSpPr>
              <p:cNvPr id="3" name="グループ化 2"/>
              <p:cNvGrpSpPr/>
              <p:nvPr/>
            </p:nvGrpSpPr>
            <p:grpSpPr>
              <a:xfrm>
                <a:off x="4573799" y="1197605"/>
                <a:ext cx="3829971" cy="3356978"/>
                <a:chOff x="4573799" y="1197605"/>
                <a:chExt cx="3829971" cy="3356978"/>
              </a:xfrm>
            </p:grpSpPr>
            <p:sp>
              <p:nvSpPr>
                <p:cNvPr id="8" name="正方形/長方形 7"/>
                <p:cNvSpPr/>
                <p:nvPr/>
              </p:nvSpPr>
              <p:spPr>
                <a:xfrm>
                  <a:off x="4573799" y="1197605"/>
                  <a:ext cx="3829971" cy="3356978"/>
                </a:xfrm>
                <a:prstGeom prst="rect">
                  <a:avLst/>
                </a:prstGeom>
                <a:solidFill>
                  <a:schemeClr val="bg1">
                    <a:alpha val="56000"/>
                  </a:schemeClr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b="1" dirty="0"/>
                </a:p>
              </p:txBody>
            </p:sp>
            <p:cxnSp>
              <p:nvCxnSpPr>
                <p:cNvPr id="17" name="直線コネクタ 16"/>
                <p:cNvCxnSpPr/>
                <p:nvPr/>
              </p:nvCxnSpPr>
              <p:spPr>
                <a:xfrm>
                  <a:off x="8087360" y="2865120"/>
                  <a:ext cx="0" cy="985520"/>
                </a:xfrm>
                <a:prstGeom prst="line">
                  <a:avLst/>
                </a:prstGeom>
                <a:ln w="76200" cap="rnd">
                  <a:solidFill>
                    <a:srgbClr val="FF66FF"/>
                  </a:solidFill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直線コネクタ 175"/>
                <p:cNvCxnSpPr/>
                <p:nvPr/>
              </p:nvCxnSpPr>
              <p:spPr>
                <a:xfrm>
                  <a:off x="7686040" y="2407920"/>
                  <a:ext cx="0" cy="1432560"/>
                </a:xfrm>
                <a:prstGeom prst="line">
                  <a:avLst/>
                </a:prstGeom>
                <a:ln w="57150" cap="rnd">
                  <a:solidFill>
                    <a:srgbClr val="00CCFF"/>
                  </a:solidFill>
                  <a:prstDash val="sysDash"/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/>
                <p:cNvCxnSpPr/>
                <p:nvPr/>
              </p:nvCxnSpPr>
              <p:spPr>
                <a:xfrm>
                  <a:off x="7142544" y="1513969"/>
                  <a:ext cx="0" cy="2338086"/>
                </a:xfrm>
                <a:prstGeom prst="line">
                  <a:avLst/>
                </a:prstGeom>
                <a:ln w="57150" cap="rnd">
                  <a:solidFill>
                    <a:srgbClr val="A6A6A6"/>
                  </a:solidFill>
                  <a:prstDash val="sysDash"/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直線コネクタ 172"/>
                <p:cNvCxnSpPr/>
                <p:nvPr/>
              </p:nvCxnSpPr>
              <p:spPr>
                <a:xfrm flipV="1">
                  <a:off x="5186680" y="2397760"/>
                  <a:ext cx="2489200" cy="1442720"/>
                </a:xfrm>
                <a:prstGeom prst="line">
                  <a:avLst/>
                </a:prstGeom>
                <a:ln w="76200" cap="rnd">
                  <a:solidFill>
                    <a:srgbClr val="0070C0"/>
                  </a:solidFill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直線コネクタ 176"/>
                <p:cNvCxnSpPr/>
                <p:nvPr/>
              </p:nvCxnSpPr>
              <p:spPr>
                <a:xfrm>
                  <a:off x="7157720" y="4020674"/>
                  <a:ext cx="528320" cy="0"/>
                </a:xfrm>
                <a:prstGeom prst="line">
                  <a:avLst/>
                </a:prstGeom>
                <a:ln w="57150" cap="rnd">
                  <a:solidFill>
                    <a:srgbClr val="00B050"/>
                  </a:solidFill>
                  <a:prstDash val="sysDash"/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線コネクタ 180"/>
                <p:cNvCxnSpPr/>
                <p:nvPr/>
              </p:nvCxnSpPr>
              <p:spPr>
                <a:xfrm>
                  <a:off x="5176520" y="3932863"/>
                  <a:ext cx="2514600" cy="0"/>
                </a:xfrm>
                <a:prstGeom prst="line">
                  <a:avLst/>
                </a:prstGeom>
                <a:ln w="57150" cap="rnd">
                  <a:solidFill>
                    <a:srgbClr val="FF6600"/>
                  </a:solidFill>
                  <a:prstDash val="sysDash"/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17" name="タイトル 1"/>
                <p:cNvSpPr txBox="1">
                  <a:spLocks/>
                </p:cNvSpPr>
                <p:nvPr/>
              </p:nvSpPr>
              <p:spPr>
                <a:xfrm>
                  <a:off x="7224197" y="1518310"/>
                  <a:ext cx="663049" cy="543602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kumimoji="1"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altLang="ja-JP" sz="1800" b="1" dirty="0" smtClean="0">
                      <a:solidFill>
                        <a:srgbClr val="C00000"/>
                      </a:solidFill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θ</a:t>
                  </a:r>
                  <a:endParaRPr lang="en-US" altLang="ja-JP" sz="1800" b="1" dirty="0" smtClean="0">
                    <a:latin typeface="HGｺﾞｼｯｸE" panose="020B0909000000000000" pitchFamily="49" charset="-128"/>
                    <a:ea typeface="HGｺﾞｼｯｸE" panose="020B0909000000000000" pitchFamily="49" charset="-128"/>
                  </a:endParaRPr>
                </a:p>
              </p:txBody>
            </p:sp>
            <p:sp>
              <p:nvSpPr>
                <p:cNvPr id="218" name="タイトル 1"/>
                <p:cNvSpPr txBox="1">
                  <a:spLocks/>
                </p:cNvSpPr>
                <p:nvPr/>
              </p:nvSpPr>
              <p:spPr>
                <a:xfrm>
                  <a:off x="5690000" y="3363075"/>
                  <a:ext cx="663049" cy="543602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vert="horz" lIns="91440" tIns="45720" rIns="91440" bIns="45720" rtlCol="0" anchor="b">
                  <a:noAutofit/>
                </a:bodyPr>
                <a:lstStyle>
                  <a:lvl1pPr algn="ctr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kumimoji="1"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altLang="ja-JP" sz="3200" b="1" dirty="0" smtClean="0">
                      <a:solidFill>
                        <a:srgbClr val="C00000"/>
                      </a:solidFill>
                      <a:latin typeface="HGｺﾞｼｯｸE" panose="020B0909000000000000" pitchFamily="49" charset="-128"/>
                      <a:ea typeface="HGｺﾞｼｯｸE" panose="020B0909000000000000" pitchFamily="49" charset="-128"/>
                    </a:rPr>
                    <a:t>θ</a:t>
                  </a:r>
                  <a:endParaRPr lang="en-US" altLang="ja-JP" sz="3200" b="1" dirty="0" smtClean="0">
                    <a:latin typeface="HGｺﾞｼｯｸE" panose="020B0909000000000000" pitchFamily="49" charset="-128"/>
                    <a:ea typeface="HGｺﾞｼｯｸE" panose="020B0909000000000000" pitchFamily="49" charset="-128"/>
                  </a:endParaRPr>
                </a:p>
              </p:txBody>
            </p:sp>
            <p:cxnSp>
              <p:nvCxnSpPr>
                <p:cNvPr id="15" name="直線コネクタ 14"/>
                <p:cNvCxnSpPr/>
                <p:nvPr/>
              </p:nvCxnSpPr>
              <p:spPr>
                <a:xfrm>
                  <a:off x="5176520" y="3850640"/>
                  <a:ext cx="2885440" cy="0"/>
                </a:xfrm>
                <a:prstGeom prst="line">
                  <a:avLst/>
                </a:prstGeom>
                <a:ln w="76200" cap="rnd">
                  <a:solidFill>
                    <a:srgbClr val="0070C0"/>
                  </a:solidFill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線コネクタ 27"/>
                <p:cNvCxnSpPr/>
                <p:nvPr/>
              </p:nvCxnSpPr>
              <p:spPr>
                <a:xfrm>
                  <a:off x="7686040" y="1513840"/>
                  <a:ext cx="0" cy="914400"/>
                </a:xfrm>
                <a:prstGeom prst="line">
                  <a:avLst/>
                </a:prstGeom>
                <a:ln w="57150" cap="rnd">
                  <a:solidFill>
                    <a:srgbClr val="AB58FF"/>
                  </a:solidFill>
                  <a:prstDash val="sysDash"/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直線コネクタ 173"/>
                <p:cNvCxnSpPr/>
                <p:nvPr/>
              </p:nvCxnSpPr>
              <p:spPr>
                <a:xfrm>
                  <a:off x="7157720" y="1534160"/>
                  <a:ext cx="518160" cy="873760"/>
                </a:xfrm>
                <a:prstGeom prst="line">
                  <a:avLst/>
                </a:prstGeom>
                <a:ln w="76200" cap="rnd">
                  <a:solidFill>
                    <a:srgbClr val="FF66FF"/>
                  </a:solidFill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88" name="楕円 187"/>
                <p:cNvSpPr/>
                <p:nvPr/>
              </p:nvSpPr>
              <p:spPr>
                <a:xfrm flipV="1">
                  <a:off x="7034958" y="1429312"/>
                  <a:ext cx="182845" cy="182845"/>
                </a:xfrm>
                <a:prstGeom prst="ellipse">
                  <a:avLst/>
                </a:prstGeom>
                <a:solidFill>
                  <a:srgbClr val="C00000"/>
                </a:solidFill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100"/>
                </a:p>
              </p:txBody>
            </p:sp>
            <p:cxnSp>
              <p:nvCxnSpPr>
                <p:cNvPr id="175" name="直線コネクタ 174"/>
                <p:cNvCxnSpPr/>
                <p:nvPr/>
              </p:nvCxnSpPr>
              <p:spPr>
                <a:xfrm>
                  <a:off x="7157720" y="1524000"/>
                  <a:ext cx="528320" cy="0"/>
                </a:xfrm>
                <a:prstGeom prst="line">
                  <a:avLst/>
                </a:prstGeom>
                <a:ln w="57150" cap="rnd">
                  <a:solidFill>
                    <a:srgbClr val="00B050"/>
                  </a:solidFill>
                  <a:prstDash val="sysDash"/>
                  <a:round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15" name="円 214"/>
                <p:cNvSpPr/>
                <p:nvPr/>
              </p:nvSpPr>
              <p:spPr>
                <a:xfrm rot="17302507">
                  <a:off x="7318494" y="2009025"/>
                  <a:ext cx="661949" cy="661949"/>
                </a:xfrm>
                <a:prstGeom prst="pie">
                  <a:avLst>
                    <a:gd name="adj1" fmla="val 18665296"/>
                    <a:gd name="adj2" fmla="val 20511917"/>
                  </a:avLst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10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212" name="円 211"/>
            <p:cNvSpPr/>
            <p:nvPr/>
          </p:nvSpPr>
          <p:spPr>
            <a:xfrm rot="1145304">
              <a:off x="4776533" y="3330351"/>
              <a:ext cx="984812" cy="984812"/>
            </a:xfrm>
            <a:prstGeom prst="pie">
              <a:avLst>
                <a:gd name="adj1" fmla="val 18665296"/>
                <a:gd name="adj2" fmla="val 20511917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>
          <a:xfrm>
            <a:off x="9067800" y="6417310"/>
            <a:ext cx="2743200" cy="365125"/>
          </a:xfrm>
        </p:spPr>
        <p:txBody>
          <a:bodyPr/>
          <a:lstStyle/>
          <a:p>
            <a:fld id="{E594C08E-6C91-4391-933E-466324323A62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  <p:sp>
        <p:nvSpPr>
          <p:cNvPr id="82" name="Text Box 3"/>
          <p:cNvSpPr txBox="1">
            <a:spLocks noChangeArrowheads="1"/>
          </p:cNvSpPr>
          <p:nvPr/>
        </p:nvSpPr>
        <p:spPr bwMode="auto">
          <a:xfrm>
            <a:off x="108154" y="193823"/>
            <a:ext cx="11860325" cy="805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4295" tIns="8890" rIns="74295" bIns="8890" numCol="1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4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補足資料：</a:t>
            </a:r>
            <a:r>
              <a:rPr lang="ja-JP" altLang="en-US" sz="4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座標回転計算</a:t>
            </a:r>
            <a:r>
              <a:rPr lang="ja-JP" altLang="en-US" sz="4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の図説</a:t>
            </a:r>
            <a:endParaRPr kumimoji="0" lang="ja-JP" altLang="ja-JP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grpSp>
        <p:nvGrpSpPr>
          <p:cNvPr id="19" name="グループ化 18"/>
          <p:cNvGrpSpPr/>
          <p:nvPr/>
        </p:nvGrpSpPr>
        <p:grpSpPr>
          <a:xfrm>
            <a:off x="8239395" y="3528059"/>
            <a:ext cx="2741022" cy="1140823"/>
            <a:chOff x="8795657" y="1201782"/>
            <a:chExt cx="2741022" cy="1140823"/>
          </a:xfrm>
        </p:grpSpPr>
        <p:sp>
          <p:nvSpPr>
            <p:cNvPr id="69" name="角丸四角形 68"/>
            <p:cNvSpPr/>
            <p:nvPr/>
          </p:nvSpPr>
          <p:spPr>
            <a:xfrm>
              <a:off x="9753601" y="1280157"/>
              <a:ext cx="505096" cy="505099"/>
            </a:xfrm>
            <a:prstGeom prst="roundRect">
              <a:avLst>
                <a:gd name="adj" fmla="val 50000"/>
              </a:avLst>
            </a:prstGeom>
            <a:solidFill>
              <a:srgbClr val="FFCC00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角丸四角形 69"/>
            <p:cNvSpPr/>
            <p:nvPr/>
          </p:nvSpPr>
          <p:spPr>
            <a:xfrm>
              <a:off x="10668001" y="1280157"/>
              <a:ext cx="505096" cy="505099"/>
            </a:xfrm>
            <a:prstGeom prst="roundRect">
              <a:avLst>
                <a:gd name="adj" fmla="val 50000"/>
              </a:avLst>
            </a:prstGeom>
            <a:solidFill>
              <a:srgbClr val="CCFF99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角丸四角形 70"/>
            <p:cNvSpPr/>
            <p:nvPr/>
          </p:nvSpPr>
          <p:spPr>
            <a:xfrm>
              <a:off x="9753601" y="1785253"/>
              <a:ext cx="505096" cy="505099"/>
            </a:xfrm>
            <a:prstGeom prst="roundRect">
              <a:avLst>
                <a:gd name="adj" fmla="val 50000"/>
              </a:avLst>
            </a:prstGeom>
            <a:solidFill>
              <a:srgbClr val="CCFF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2" name="角丸四角形 71"/>
            <p:cNvSpPr/>
            <p:nvPr/>
          </p:nvSpPr>
          <p:spPr>
            <a:xfrm>
              <a:off x="10668001" y="1785253"/>
              <a:ext cx="505096" cy="505099"/>
            </a:xfrm>
            <a:prstGeom prst="roundRect">
              <a:avLst>
                <a:gd name="adj" fmla="val 50000"/>
              </a:avLst>
            </a:prstGeom>
            <a:solidFill>
              <a:srgbClr val="F0D1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3" name="角丸四角形 212"/>
            <p:cNvSpPr/>
            <p:nvPr/>
          </p:nvSpPr>
          <p:spPr>
            <a:xfrm>
              <a:off x="8795657" y="1201782"/>
              <a:ext cx="574765" cy="1140823"/>
            </a:xfrm>
            <a:prstGeom prst="roundRect">
              <a:avLst>
                <a:gd name="adj" fmla="val 40560"/>
              </a:avLst>
            </a:prstGeom>
            <a:solidFill>
              <a:srgbClr val="FFCDE6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4" name="タイトル 1"/>
            <p:cNvSpPr txBox="1">
              <a:spLocks/>
            </p:cNvSpPr>
            <p:nvPr/>
          </p:nvSpPr>
          <p:spPr>
            <a:xfrm>
              <a:off x="8801766" y="1530557"/>
              <a:ext cx="2734913" cy="80132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36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X</a:t>
              </a:r>
              <a:r>
                <a:rPr lang="en-US" altLang="ja-JP" sz="2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2 </a:t>
              </a:r>
              <a:r>
                <a:rPr lang="en-US" altLang="ja-JP" sz="3600" b="1" dirty="0" smtClean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= </a:t>
              </a:r>
              <a:r>
                <a:rPr lang="en-US" altLang="ja-JP" sz="3600" b="1" dirty="0" smtClean="0">
                  <a:solidFill>
                    <a:srgbClr val="FF6E0D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A</a:t>
              </a:r>
              <a:r>
                <a:rPr lang="ja-JP" altLang="en-US" sz="3600" b="1" dirty="0">
                  <a:solidFill>
                    <a:srgbClr val="FF6E0D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3600" b="1" dirty="0" smtClean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- </a:t>
              </a:r>
              <a:r>
                <a:rPr lang="en-US" altLang="ja-JP" sz="3600" b="1" dirty="0" smtClean="0">
                  <a:solidFill>
                    <a:srgbClr val="00B05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B</a:t>
              </a:r>
            </a:p>
            <a:p>
              <a:pPr algn="l"/>
              <a:r>
                <a:rPr lang="en-US" altLang="ja-JP" sz="36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Y</a:t>
              </a:r>
              <a:r>
                <a:rPr lang="en-US" altLang="ja-JP" sz="24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2 </a:t>
              </a:r>
              <a:r>
                <a:rPr lang="en-US" altLang="ja-JP" sz="3600" b="1" dirty="0" smtClean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=</a:t>
              </a:r>
              <a:r>
                <a:rPr lang="en-US" altLang="ja-JP" sz="3600" b="1" dirty="0" smtClean="0"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3600" b="1" dirty="0" smtClean="0">
                  <a:solidFill>
                    <a:srgbClr val="00CC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C </a:t>
              </a:r>
              <a:r>
                <a:rPr lang="en-US" altLang="ja-JP" sz="3600" b="1" dirty="0" smtClean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+ </a:t>
              </a:r>
              <a:r>
                <a:rPr lang="en-US" altLang="ja-JP" sz="3600" b="1" dirty="0" smtClean="0">
                  <a:solidFill>
                    <a:srgbClr val="9933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D</a:t>
              </a:r>
            </a:p>
          </p:txBody>
        </p:sp>
      </p:grpSp>
      <p:grpSp>
        <p:nvGrpSpPr>
          <p:cNvPr id="16" name="グループ化 15"/>
          <p:cNvGrpSpPr/>
          <p:nvPr/>
        </p:nvGrpSpPr>
        <p:grpSpPr>
          <a:xfrm>
            <a:off x="-1811359" y="1341119"/>
            <a:ext cx="5923209" cy="5272684"/>
            <a:chOff x="-1561235" y="1469243"/>
            <a:chExt cx="5632534" cy="5013932"/>
          </a:xfrm>
        </p:grpSpPr>
        <p:sp>
          <p:nvSpPr>
            <p:cNvPr id="81" name="角丸四角形 80"/>
            <p:cNvSpPr/>
            <p:nvPr/>
          </p:nvSpPr>
          <p:spPr>
            <a:xfrm>
              <a:off x="2116183" y="1489166"/>
              <a:ext cx="1010194" cy="513806"/>
            </a:xfrm>
            <a:prstGeom prst="roundRect">
              <a:avLst>
                <a:gd name="adj" fmla="val 34972"/>
              </a:avLst>
            </a:prstGeom>
            <a:solidFill>
              <a:srgbClr val="FFCDE6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8" name="グループ化 37"/>
            <p:cNvGrpSpPr/>
            <p:nvPr/>
          </p:nvGrpSpPr>
          <p:grpSpPr>
            <a:xfrm>
              <a:off x="-1561235" y="1469243"/>
              <a:ext cx="5632534" cy="5013932"/>
              <a:chOff x="-2626154" y="1433167"/>
              <a:chExt cx="7030854" cy="6258679"/>
            </a:xfrm>
          </p:grpSpPr>
          <p:sp>
            <p:nvSpPr>
              <p:cNvPr id="179" name="楕円 178"/>
              <p:cNvSpPr/>
              <p:nvPr/>
            </p:nvSpPr>
            <p:spPr>
              <a:xfrm flipV="1">
                <a:off x="2477745" y="2079003"/>
                <a:ext cx="228238" cy="228238"/>
              </a:xfrm>
              <a:prstGeom prst="ellipse">
                <a:avLst/>
              </a:prstGeom>
              <a:solidFill>
                <a:srgbClr val="C00000"/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100"/>
              </a:p>
            </p:txBody>
          </p:sp>
          <p:grpSp>
            <p:nvGrpSpPr>
              <p:cNvPr id="105" name="グループ化 104"/>
              <p:cNvGrpSpPr/>
              <p:nvPr/>
            </p:nvGrpSpPr>
            <p:grpSpPr>
              <a:xfrm>
                <a:off x="564590" y="2264375"/>
                <a:ext cx="2484611" cy="2964281"/>
                <a:chOff x="5408930" y="1933934"/>
                <a:chExt cx="2002379" cy="2388951"/>
              </a:xfrm>
            </p:grpSpPr>
            <p:cxnSp>
              <p:nvCxnSpPr>
                <p:cNvPr id="120" name="直線コネクタ 119"/>
                <p:cNvCxnSpPr/>
                <p:nvPr/>
              </p:nvCxnSpPr>
              <p:spPr>
                <a:xfrm rot="1815178" flipV="1">
                  <a:off x="5794689" y="2476029"/>
                  <a:ext cx="1616620" cy="1846856"/>
                </a:xfrm>
                <a:prstGeom prst="line">
                  <a:avLst/>
                </a:prstGeom>
                <a:ln w="38100">
                  <a:solidFill>
                    <a:schemeClr val="bg1">
                      <a:lumMod val="65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線コネクタ 121"/>
                <p:cNvCxnSpPr/>
                <p:nvPr/>
              </p:nvCxnSpPr>
              <p:spPr>
                <a:xfrm flipV="1">
                  <a:off x="5408930" y="1933934"/>
                  <a:ext cx="1616620" cy="1846856"/>
                </a:xfrm>
                <a:prstGeom prst="line">
                  <a:avLst/>
                </a:prstGeom>
                <a:ln w="38100">
                  <a:solidFill>
                    <a:schemeClr val="bg1">
                      <a:lumMod val="65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6" name="楕円 105"/>
              <p:cNvSpPr/>
              <p:nvPr/>
            </p:nvSpPr>
            <p:spPr>
              <a:xfrm flipV="1">
                <a:off x="3415367" y="3458195"/>
                <a:ext cx="228238" cy="228238"/>
              </a:xfrm>
              <a:prstGeom prst="ellipse">
                <a:avLst/>
              </a:prstGeom>
              <a:solidFill>
                <a:srgbClr val="A6A6A6"/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100"/>
              </a:p>
            </p:txBody>
          </p:sp>
          <p:sp>
            <p:nvSpPr>
              <p:cNvPr id="115" name="円弧 114"/>
              <p:cNvSpPr/>
              <p:nvPr/>
            </p:nvSpPr>
            <p:spPr>
              <a:xfrm>
                <a:off x="-2626154" y="1433167"/>
                <a:ext cx="6258678" cy="6258679"/>
              </a:xfrm>
              <a:prstGeom prst="arc">
                <a:avLst>
                  <a:gd name="adj1" fmla="val 18749031"/>
                  <a:gd name="adj2" fmla="val 20356083"/>
                </a:avLst>
              </a:prstGeom>
              <a:ln w="38100" cap="rnd">
                <a:solidFill>
                  <a:srgbClr val="C00000"/>
                </a:solidFill>
                <a:prstDash val="sysDash"/>
                <a:round/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100"/>
              </a:p>
            </p:txBody>
          </p:sp>
          <p:sp>
            <p:nvSpPr>
              <p:cNvPr id="116" name="円 115"/>
              <p:cNvSpPr/>
              <p:nvPr/>
            </p:nvSpPr>
            <p:spPr>
              <a:xfrm>
                <a:off x="-101542" y="3861161"/>
                <a:ext cx="1376896" cy="1376896"/>
              </a:xfrm>
              <a:prstGeom prst="pie">
                <a:avLst>
                  <a:gd name="adj1" fmla="val 18665296"/>
                  <a:gd name="adj2" fmla="val 20511917"/>
                </a:avLst>
              </a:prstGeom>
              <a:solidFill>
                <a:srgbClr val="C00000"/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タイトル 1"/>
              <p:cNvSpPr txBox="1">
                <a:spLocks/>
              </p:cNvSpPr>
              <p:nvPr/>
            </p:nvSpPr>
            <p:spPr>
              <a:xfrm>
                <a:off x="1005386" y="3599677"/>
                <a:ext cx="827656" cy="678555"/>
              </a:xfrm>
              <a:prstGeom prst="rect">
                <a:avLst/>
              </a:prstGeom>
              <a:ln>
                <a:noFill/>
              </a:ln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kumimoji="1"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altLang="ja-JP" sz="3200" b="1" dirty="0" smtClean="0">
                    <a:solidFill>
                      <a:srgbClr val="C00000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θ</a:t>
                </a:r>
                <a:endParaRPr lang="en-US" altLang="ja-JP" sz="3200" b="1" dirty="0" smtClean="0">
                  <a:latin typeface="HGｺﾞｼｯｸE" panose="020B0909000000000000" pitchFamily="49" charset="-128"/>
                  <a:ea typeface="HGｺﾞｼｯｸE" panose="020B0909000000000000" pitchFamily="49" charset="-128"/>
                </a:endParaRPr>
              </a:p>
            </p:txBody>
          </p:sp>
          <p:sp>
            <p:nvSpPr>
              <p:cNvPr id="178" name="タイトル 1"/>
              <p:cNvSpPr txBox="1">
                <a:spLocks/>
              </p:cNvSpPr>
              <p:nvPr/>
            </p:nvSpPr>
            <p:spPr>
              <a:xfrm>
                <a:off x="2044317" y="1574708"/>
                <a:ext cx="1450266" cy="493944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kumimoji="1"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altLang="ja-JP" sz="3200" b="1" dirty="0" smtClean="0">
                    <a:solidFill>
                      <a:srgbClr val="C00000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X</a:t>
                </a:r>
                <a:r>
                  <a:rPr lang="en-US" altLang="ja-JP" sz="2000" b="1" dirty="0" smtClean="0">
                    <a:solidFill>
                      <a:srgbClr val="C00000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2 </a:t>
                </a:r>
                <a:r>
                  <a:rPr lang="en-US" altLang="ja-JP" sz="3200" b="1" dirty="0" smtClean="0">
                    <a:solidFill>
                      <a:srgbClr val="C00000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Y</a:t>
                </a:r>
                <a:r>
                  <a:rPr lang="en-US" altLang="ja-JP" sz="2000" b="1" dirty="0" smtClean="0">
                    <a:solidFill>
                      <a:srgbClr val="C00000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2</a:t>
                </a:r>
                <a:endParaRPr lang="en-US" altLang="ja-JP" sz="3200" b="1" dirty="0" smtClean="0">
                  <a:latin typeface="HGｺﾞｼｯｸE" panose="020B0909000000000000" pitchFamily="49" charset="-128"/>
                  <a:ea typeface="HGｺﾞｼｯｸE" panose="020B0909000000000000" pitchFamily="49" charset="-128"/>
                </a:endParaRPr>
              </a:p>
            </p:txBody>
          </p:sp>
          <p:sp>
            <p:nvSpPr>
              <p:cNvPr id="180" name="タイトル 1"/>
              <p:cNvSpPr txBox="1">
                <a:spLocks/>
              </p:cNvSpPr>
              <p:nvPr/>
            </p:nvSpPr>
            <p:spPr>
              <a:xfrm>
                <a:off x="3085002" y="3873527"/>
                <a:ext cx="1319698" cy="493944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kumimoji="1"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altLang="ja-JP" sz="3200" b="1" dirty="0" smtClean="0">
                    <a:solidFill>
                      <a:srgbClr val="0070C0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X</a:t>
                </a:r>
                <a:r>
                  <a:rPr lang="en-US" altLang="ja-JP" sz="2000" b="1" dirty="0" smtClean="0">
                    <a:solidFill>
                      <a:srgbClr val="0070C0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1 </a:t>
                </a:r>
                <a:r>
                  <a:rPr lang="en-US" altLang="ja-JP" sz="3200" b="1" dirty="0" smtClean="0">
                    <a:solidFill>
                      <a:srgbClr val="FF66FF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Y</a:t>
                </a:r>
                <a:r>
                  <a:rPr lang="en-US" altLang="ja-JP" sz="2000" b="1" dirty="0" smtClean="0">
                    <a:solidFill>
                      <a:srgbClr val="FF66FF"/>
                    </a:solidFill>
                    <a:latin typeface="HGｺﾞｼｯｸE" panose="020B0909000000000000" pitchFamily="49" charset="-128"/>
                    <a:ea typeface="HGｺﾞｼｯｸE" panose="020B0909000000000000" pitchFamily="49" charset="-128"/>
                  </a:rPr>
                  <a:t>1</a:t>
                </a:r>
                <a:endParaRPr lang="en-US" altLang="ja-JP" sz="3200" b="1" dirty="0" smtClean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endParaRPr>
              </a:p>
            </p:txBody>
          </p:sp>
        </p:grpSp>
      </p:grpSp>
      <p:sp>
        <p:nvSpPr>
          <p:cNvPr id="39" name="右矢印 38"/>
          <p:cNvSpPr/>
          <p:nvPr/>
        </p:nvSpPr>
        <p:spPr>
          <a:xfrm>
            <a:off x="3863421" y="2490147"/>
            <a:ext cx="780755" cy="699368"/>
          </a:xfrm>
          <a:prstGeom prst="rightArrow">
            <a:avLst>
              <a:gd name="adj1" fmla="val 50397"/>
              <a:gd name="adj2" fmla="val 70370"/>
            </a:avLst>
          </a:prstGeom>
          <a:solidFill>
            <a:srgbClr val="C0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/>
          <p:cNvGrpSpPr/>
          <p:nvPr/>
        </p:nvGrpSpPr>
        <p:grpSpPr>
          <a:xfrm>
            <a:off x="5436014" y="1210491"/>
            <a:ext cx="1082973" cy="530281"/>
            <a:chOff x="5970969" y="1117185"/>
            <a:chExt cx="1082973" cy="530281"/>
          </a:xfrm>
        </p:grpSpPr>
        <p:sp>
          <p:nvSpPr>
            <p:cNvPr id="83" name="角丸四角形 82"/>
            <p:cNvSpPr/>
            <p:nvPr/>
          </p:nvSpPr>
          <p:spPr>
            <a:xfrm>
              <a:off x="5970969" y="1117185"/>
              <a:ext cx="1010194" cy="505720"/>
            </a:xfrm>
            <a:prstGeom prst="roundRect">
              <a:avLst>
                <a:gd name="adj" fmla="val 31583"/>
              </a:avLst>
            </a:prstGeom>
            <a:solidFill>
              <a:srgbClr val="FFCDE6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3" name="タイトル 1"/>
            <p:cNvSpPr txBox="1">
              <a:spLocks/>
            </p:cNvSpPr>
            <p:nvPr/>
          </p:nvSpPr>
          <p:spPr>
            <a:xfrm>
              <a:off x="6004061" y="1251759"/>
              <a:ext cx="1049881" cy="39570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32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X</a:t>
              </a:r>
              <a:r>
                <a:rPr lang="en-US" altLang="ja-JP" sz="20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2 </a:t>
              </a:r>
              <a:r>
                <a:rPr lang="en-US" altLang="ja-JP" sz="32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Y</a:t>
              </a:r>
              <a:r>
                <a:rPr lang="en-US" altLang="ja-JP" sz="20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2</a:t>
              </a:r>
              <a:endParaRPr lang="en-US" altLang="ja-JP" sz="3200" b="1" dirty="0" smtClean="0">
                <a:latin typeface="HGｺﾞｼｯｸE" panose="020B0909000000000000" pitchFamily="49" charset="-128"/>
                <a:ea typeface="HGｺﾞｼｯｸE" panose="020B0909000000000000" pitchFamily="49" charset="-128"/>
              </a:endParaRPr>
            </a:p>
          </p:txBody>
        </p:sp>
      </p:grpSp>
      <p:grpSp>
        <p:nvGrpSpPr>
          <p:cNvPr id="7" name="グループ化 6"/>
          <p:cNvGrpSpPr/>
          <p:nvPr/>
        </p:nvGrpSpPr>
        <p:grpSpPr>
          <a:xfrm>
            <a:off x="7297785" y="1513638"/>
            <a:ext cx="511160" cy="519098"/>
            <a:chOff x="8011887" y="1592015"/>
            <a:chExt cx="511160" cy="519098"/>
          </a:xfrm>
        </p:grpSpPr>
        <p:sp>
          <p:nvSpPr>
            <p:cNvPr id="93" name="角丸四角形 92"/>
            <p:cNvSpPr/>
            <p:nvPr/>
          </p:nvSpPr>
          <p:spPr>
            <a:xfrm>
              <a:off x="8011887" y="1611084"/>
              <a:ext cx="505096" cy="478974"/>
            </a:xfrm>
            <a:prstGeom prst="roundRect">
              <a:avLst>
                <a:gd name="adj" fmla="val 50000"/>
              </a:avLst>
            </a:prstGeom>
            <a:solidFill>
              <a:srgbClr val="F0D1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6" name="タイトル 1"/>
            <p:cNvSpPr txBox="1">
              <a:spLocks/>
            </p:cNvSpPr>
            <p:nvPr/>
          </p:nvSpPr>
          <p:spPr>
            <a:xfrm>
              <a:off x="8075484" y="1592015"/>
              <a:ext cx="447563" cy="519098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3200" b="1" dirty="0" smtClean="0">
                  <a:solidFill>
                    <a:srgbClr val="9933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D</a:t>
              </a: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6699381" y="3194141"/>
            <a:ext cx="523836" cy="507523"/>
            <a:chOff x="7141029" y="3212802"/>
            <a:chExt cx="523836" cy="507523"/>
          </a:xfrm>
        </p:grpSpPr>
        <p:sp>
          <p:nvSpPr>
            <p:cNvPr id="95" name="角丸四角形 94"/>
            <p:cNvSpPr/>
            <p:nvPr/>
          </p:nvSpPr>
          <p:spPr>
            <a:xfrm>
              <a:off x="7141029" y="3222169"/>
              <a:ext cx="467773" cy="478974"/>
            </a:xfrm>
            <a:prstGeom prst="roundRect">
              <a:avLst>
                <a:gd name="adj" fmla="val 50000"/>
              </a:avLst>
            </a:prstGeom>
            <a:solidFill>
              <a:srgbClr val="CCFF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7" name="タイトル 1"/>
            <p:cNvSpPr txBox="1">
              <a:spLocks/>
            </p:cNvSpPr>
            <p:nvPr/>
          </p:nvSpPr>
          <p:spPr>
            <a:xfrm>
              <a:off x="7182578" y="3212802"/>
              <a:ext cx="482287" cy="50752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3200" b="1" dirty="0" smtClean="0">
                  <a:solidFill>
                    <a:srgbClr val="00CC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C</a:t>
              </a:r>
              <a:endParaRPr lang="en-US" altLang="ja-JP" sz="3200" b="1" dirty="0" smtClean="0">
                <a:solidFill>
                  <a:srgbClr val="9933FF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6705601" y="4110444"/>
            <a:ext cx="505096" cy="505882"/>
            <a:chOff x="7532915" y="4093027"/>
            <a:chExt cx="505096" cy="505882"/>
          </a:xfrm>
        </p:grpSpPr>
        <p:sp>
          <p:nvSpPr>
            <p:cNvPr id="84" name="角丸四角形 83"/>
            <p:cNvSpPr/>
            <p:nvPr/>
          </p:nvSpPr>
          <p:spPr>
            <a:xfrm>
              <a:off x="7532915" y="4093027"/>
              <a:ext cx="505096" cy="478974"/>
            </a:xfrm>
            <a:prstGeom prst="roundRect">
              <a:avLst>
                <a:gd name="adj" fmla="val 50000"/>
              </a:avLst>
            </a:prstGeom>
            <a:solidFill>
              <a:srgbClr val="CCFF99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5" name="タイトル 1"/>
            <p:cNvSpPr txBox="1">
              <a:spLocks/>
            </p:cNvSpPr>
            <p:nvPr/>
          </p:nvSpPr>
          <p:spPr>
            <a:xfrm>
              <a:off x="7590835" y="4172409"/>
              <a:ext cx="401264" cy="42650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3200" b="1" dirty="0" smtClean="0">
                  <a:solidFill>
                    <a:srgbClr val="00B05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B</a:t>
              </a:r>
            </a:p>
          </p:txBody>
        </p:sp>
      </p:grpSp>
      <p:grpSp>
        <p:nvGrpSpPr>
          <p:cNvPr id="11" name="グループ化 10"/>
          <p:cNvGrpSpPr/>
          <p:nvPr/>
        </p:nvGrpSpPr>
        <p:grpSpPr>
          <a:xfrm>
            <a:off x="5573487" y="4040777"/>
            <a:ext cx="505096" cy="526717"/>
            <a:chOff x="5329646" y="4058194"/>
            <a:chExt cx="505096" cy="526717"/>
          </a:xfrm>
        </p:grpSpPr>
        <p:sp>
          <p:nvSpPr>
            <p:cNvPr id="92" name="角丸四角形 91"/>
            <p:cNvSpPr/>
            <p:nvPr/>
          </p:nvSpPr>
          <p:spPr>
            <a:xfrm>
              <a:off x="5329646" y="4093027"/>
              <a:ext cx="505096" cy="478974"/>
            </a:xfrm>
            <a:prstGeom prst="roundRect">
              <a:avLst>
                <a:gd name="adj" fmla="val 50000"/>
              </a:avLst>
            </a:prstGeom>
            <a:solidFill>
              <a:srgbClr val="FFCC00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4" name="タイトル 1"/>
            <p:cNvSpPr txBox="1">
              <a:spLocks/>
            </p:cNvSpPr>
            <p:nvPr/>
          </p:nvSpPr>
          <p:spPr>
            <a:xfrm>
              <a:off x="5381049" y="4058194"/>
              <a:ext cx="354965" cy="52671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3200" b="1" dirty="0" smtClean="0">
                  <a:solidFill>
                    <a:srgbClr val="FF6E0D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A</a:t>
              </a:r>
              <a:endParaRPr lang="en-US" altLang="ja-JP" sz="3200" b="1" dirty="0" smtClean="0">
                <a:solidFill>
                  <a:srgbClr val="00B05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145779" y="1251858"/>
            <a:ext cx="2751910" cy="2131183"/>
            <a:chOff x="8717279" y="2577738"/>
            <a:chExt cx="2751910" cy="2131183"/>
          </a:xfrm>
        </p:grpSpPr>
        <p:sp>
          <p:nvSpPr>
            <p:cNvPr id="73" name="角丸四角形 72"/>
            <p:cNvSpPr/>
            <p:nvPr/>
          </p:nvSpPr>
          <p:spPr>
            <a:xfrm>
              <a:off x="8717279" y="2664821"/>
              <a:ext cx="400595" cy="409303"/>
            </a:xfrm>
            <a:prstGeom prst="roundRect">
              <a:avLst>
                <a:gd name="adj" fmla="val 50000"/>
              </a:avLst>
            </a:prstGeom>
            <a:solidFill>
              <a:srgbClr val="FFCC00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4" name="角丸四角形 73"/>
            <p:cNvSpPr/>
            <p:nvPr/>
          </p:nvSpPr>
          <p:spPr>
            <a:xfrm>
              <a:off x="8717279" y="3196045"/>
              <a:ext cx="400595" cy="409303"/>
            </a:xfrm>
            <a:prstGeom prst="roundRect">
              <a:avLst>
                <a:gd name="adj" fmla="val 50000"/>
              </a:avLst>
            </a:prstGeom>
            <a:solidFill>
              <a:srgbClr val="CCFF99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角丸四角形 74"/>
            <p:cNvSpPr/>
            <p:nvPr/>
          </p:nvSpPr>
          <p:spPr>
            <a:xfrm>
              <a:off x="8725987" y="3701143"/>
              <a:ext cx="400595" cy="409303"/>
            </a:xfrm>
            <a:prstGeom prst="roundRect">
              <a:avLst>
                <a:gd name="adj" fmla="val 50000"/>
              </a:avLst>
            </a:prstGeom>
            <a:solidFill>
              <a:srgbClr val="CCFF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6" name="角丸四角形 75"/>
            <p:cNvSpPr/>
            <p:nvPr/>
          </p:nvSpPr>
          <p:spPr>
            <a:xfrm>
              <a:off x="8725987" y="4197531"/>
              <a:ext cx="400595" cy="409303"/>
            </a:xfrm>
            <a:prstGeom prst="roundRect">
              <a:avLst>
                <a:gd name="adj" fmla="val 50000"/>
              </a:avLst>
            </a:prstGeom>
            <a:solidFill>
              <a:srgbClr val="F0D1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2" name="角丸四角形 61"/>
            <p:cNvSpPr/>
            <p:nvPr/>
          </p:nvSpPr>
          <p:spPr>
            <a:xfrm>
              <a:off x="9431384" y="3169919"/>
              <a:ext cx="1898468" cy="426721"/>
            </a:xfrm>
            <a:prstGeom prst="roundRect">
              <a:avLst>
                <a:gd name="adj" fmla="val 50000"/>
              </a:avLst>
            </a:prstGeom>
            <a:solidFill>
              <a:srgbClr val="CCFF99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3" name="角丸四角形 62"/>
            <p:cNvSpPr/>
            <p:nvPr/>
          </p:nvSpPr>
          <p:spPr>
            <a:xfrm>
              <a:off x="9431384" y="3701142"/>
              <a:ext cx="1898468" cy="426721"/>
            </a:xfrm>
            <a:prstGeom prst="roundRect">
              <a:avLst>
                <a:gd name="adj" fmla="val 50000"/>
              </a:avLst>
            </a:prstGeom>
            <a:solidFill>
              <a:srgbClr val="CCFF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角丸四角形 63"/>
            <p:cNvSpPr/>
            <p:nvPr/>
          </p:nvSpPr>
          <p:spPr>
            <a:xfrm>
              <a:off x="9431384" y="4206239"/>
              <a:ext cx="1898468" cy="426721"/>
            </a:xfrm>
            <a:prstGeom prst="roundRect">
              <a:avLst>
                <a:gd name="adj" fmla="val 50000"/>
              </a:avLst>
            </a:prstGeom>
            <a:solidFill>
              <a:srgbClr val="F0D1FF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4" name="角丸四角形 213"/>
            <p:cNvSpPr/>
            <p:nvPr/>
          </p:nvSpPr>
          <p:spPr>
            <a:xfrm>
              <a:off x="9431384" y="2647404"/>
              <a:ext cx="1898468" cy="426721"/>
            </a:xfrm>
            <a:prstGeom prst="roundRect">
              <a:avLst>
                <a:gd name="adj" fmla="val 50000"/>
              </a:avLst>
            </a:prstGeom>
            <a:solidFill>
              <a:srgbClr val="FFCC00"/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5" name="タイトル 1"/>
            <p:cNvSpPr txBox="1">
              <a:spLocks/>
            </p:cNvSpPr>
            <p:nvPr/>
          </p:nvSpPr>
          <p:spPr>
            <a:xfrm>
              <a:off x="8747710" y="2577738"/>
              <a:ext cx="2721479" cy="2131183"/>
            </a:xfrm>
            <a:prstGeom prst="rect">
              <a:avLst/>
            </a:prstGeom>
            <a:ln>
              <a:noFill/>
            </a:ln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ts val="4000"/>
                </a:lnSpc>
              </a:pPr>
              <a:r>
                <a:rPr lang="en-US" altLang="ja-JP" sz="2800" b="1" dirty="0" smtClean="0">
                  <a:solidFill>
                    <a:srgbClr val="FF66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A</a:t>
              </a:r>
              <a:r>
                <a:rPr lang="ja-JP" altLang="en-US" sz="2800" b="1" dirty="0">
                  <a:solidFill>
                    <a:srgbClr val="FF66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2800" b="1" dirty="0" smtClean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=</a:t>
              </a:r>
              <a:r>
                <a:rPr lang="en-US" altLang="ja-JP" sz="2800" b="1" dirty="0" smtClean="0">
                  <a:solidFill>
                    <a:srgbClr val="FF66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2800" b="1" dirty="0">
                  <a:solidFill>
                    <a:srgbClr val="0070C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X</a:t>
              </a:r>
              <a:r>
                <a:rPr lang="en-US" altLang="ja-JP" sz="1800" b="1" dirty="0">
                  <a:solidFill>
                    <a:srgbClr val="0070C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1</a:t>
              </a:r>
              <a:r>
                <a:rPr lang="en-US" altLang="ja-JP" sz="2800" b="1" dirty="0">
                  <a:solidFill>
                    <a:srgbClr val="FF66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2800" b="1" dirty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* Cos</a:t>
              </a:r>
              <a:r>
                <a:rPr lang="en-US" altLang="ja-JP" sz="2800" b="1" dirty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θ</a:t>
              </a:r>
              <a:endParaRPr lang="en-US" altLang="ja-JP" sz="2800" b="1" dirty="0" smtClean="0">
                <a:solidFill>
                  <a:srgbClr val="C00000"/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endParaRPr>
            </a:p>
            <a:p>
              <a:pPr algn="l">
                <a:lnSpc>
                  <a:spcPts val="4000"/>
                </a:lnSpc>
              </a:pPr>
              <a:r>
                <a:rPr lang="en-US" altLang="ja-JP" sz="2800" b="1" dirty="0" smtClean="0">
                  <a:solidFill>
                    <a:srgbClr val="00B05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B </a:t>
              </a:r>
              <a:r>
                <a:rPr lang="en-US" altLang="ja-JP" sz="2800" b="1" dirty="0" smtClean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=</a:t>
              </a:r>
              <a:r>
                <a:rPr lang="en-US" altLang="ja-JP" sz="2800" b="1" dirty="0" smtClean="0">
                  <a:solidFill>
                    <a:srgbClr val="00B05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2800" b="1" dirty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Y</a:t>
              </a:r>
              <a:r>
                <a:rPr lang="en-US" altLang="ja-JP" sz="1800" b="1" dirty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1</a:t>
              </a:r>
              <a:r>
                <a:rPr lang="en-US" altLang="ja-JP" sz="2800" b="1" dirty="0">
                  <a:solidFill>
                    <a:srgbClr val="00B05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2800" b="1" dirty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* </a:t>
              </a:r>
              <a:r>
                <a:rPr lang="en-US" altLang="ja-JP" sz="2800" b="1" dirty="0" smtClean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Sin</a:t>
              </a:r>
              <a:r>
                <a:rPr lang="en-US" altLang="ja-JP" sz="2800" b="1" dirty="0" smtClean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θ</a:t>
              </a:r>
            </a:p>
            <a:p>
              <a:pPr algn="l">
                <a:lnSpc>
                  <a:spcPts val="4000"/>
                </a:lnSpc>
              </a:pPr>
              <a:r>
                <a:rPr lang="en-US" altLang="ja-JP" sz="2800" b="1" dirty="0" smtClean="0">
                  <a:solidFill>
                    <a:srgbClr val="00CC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C </a:t>
              </a:r>
              <a:r>
                <a:rPr lang="en-US" altLang="ja-JP" sz="2800" b="1" dirty="0" smtClean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=</a:t>
              </a:r>
              <a:r>
                <a:rPr lang="en-US" altLang="ja-JP" sz="2800" b="1" dirty="0" smtClean="0">
                  <a:solidFill>
                    <a:srgbClr val="00CC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2800" b="1" dirty="0">
                  <a:solidFill>
                    <a:srgbClr val="0070C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X</a:t>
              </a:r>
              <a:r>
                <a:rPr lang="en-US" altLang="ja-JP" sz="1800" b="1" dirty="0">
                  <a:solidFill>
                    <a:srgbClr val="0070C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1</a:t>
              </a:r>
              <a:r>
                <a:rPr lang="en-US" altLang="ja-JP" sz="2800" b="1" dirty="0">
                  <a:solidFill>
                    <a:srgbClr val="00B0F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2800" b="1" dirty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* Sin</a:t>
              </a:r>
              <a:r>
                <a:rPr lang="en-US" altLang="ja-JP" sz="2800" b="1" dirty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θ</a:t>
              </a:r>
              <a:r>
                <a:rPr lang="en-US" altLang="ja-JP" sz="2800" b="1" dirty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endParaRPr lang="en-US" altLang="ja-JP" sz="2800" b="1" dirty="0" smtClean="0">
                <a:solidFill>
                  <a:schemeClr val="bg1">
                    <a:lumMod val="65000"/>
                  </a:schemeClr>
                </a:solidFill>
                <a:latin typeface="HGｺﾞｼｯｸE" panose="020B0909000000000000" pitchFamily="49" charset="-128"/>
                <a:ea typeface="HGｺﾞｼｯｸE" panose="020B0909000000000000" pitchFamily="49" charset="-128"/>
              </a:endParaRPr>
            </a:p>
            <a:p>
              <a:pPr algn="l">
                <a:lnSpc>
                  <a:spcPts val="4000"/>
                </a:lnSpc>
              </a:pPr>
              <a:r>
                <a:rPr lang="en-US" altLang="ja-JP" sz="2800" b="1" dirty="0" smtClean="0">
                  <a:solidFill>
                    <a:srgbClr val="A64D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D </a:t>
              </a:r>
              <a:r>
                <a:rPr lang="en-US" altLang="ja-JP" sz="2800" b="1" dirty="0" smtClean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=</a:t>
              </a:r>
              <a:r>
                <a:rPr lang="en-US" altLang="ja-JP" sz="2800" b="1" dirty="0" smtClean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2800" b="1" dirty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Y</a:t>
              </a:r>
              <a:r>
                <a:rPr lang="en-US" altLang="ja-JP" sz="1800" b="1" dirty="0">
                  <a:solidFill>
                    <a:srgbClr val="FF66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1</a:t>
              </a:r>
              <a:r>
                <a:rPr lang="en-US" altLang="ja-JP" sz="2800" b="1" dirty="0">
                  <a:solidFill>
                    <a:srgbClr val="9933FF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 </a:t>
              </a:r>
              <a:r>
                <a:rPr lang="en-US" altLang="ja-JP" sz="2800" b="1" dirty="0">
                  <a:solidFill>
                    <a:schemeClr val="bg1">
                      <a:lumMod val="65000"/>
                    </a:schemeClr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* Cos</a:t>
              </a:r>
              <a:r>
                <a:rPr lang="en-US" altLang="ja-JP" sz="2800" b="1" dirty="0">
                  <a:solidFill>
                    <a:srgbClr val="C00000"/>
                  </a:solidFill>
                  <a:latin typeface="HGｺﾞｼｯｸE" panose="020B0909000000000000" pitchFamily="49" charset="-128"/>
                  <a:ea typeface="HGｺﾞｼｯｸE" panose="020B0909000000000000" pitchFamily="49" charset="-128"/>
                </a:rPr>
                <a:t>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466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 txBox="1">
            <a:spLocks/>
          </p:cNvSpPr>
          <p:nvPr/>
        </p:nvSpPr>
        <p:spPr>
          <a:xfrm>
            <a:off x="0" y="436728"/>
            <a:ext cx="12192000" cy="129536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4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/>
            </a:r>
            <a:br>
              <a:rPr lang="en-US" altLang="ja-JP" sz="4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</a:br>
            <a:r>
              <a:rPr lang="ja-JP" altLang="en-US" sz="480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以下３</a:t>
            </a:r>
            <a:r>
              <a:rPr lang="ja-JP" altLang="en-US" sz="4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段階のフェーズを</a:t>
            </a:r>
            <a:endParaRPr lang="en-US" altLang="ja-JP" sz="48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lang="ja-JP" altLang="en-US" sz="48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３週間かけて完了</a:t>
            </a:r>
            <a:r>
              <a:rPr lang="ja-JP" altLang="en-US" sz="48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させる</a:t>
            </a:r>
            <a:endParaRPr lang="ja-JP" altLang="en-US" sz="48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graphicFrame>
        <p:nvGraphicFramePr>
          <p:cNvPr id="7" name="表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410021"/>
              </p:ext>
            </p:extLst>
          </p:nvPr>
        </p:nvGraphicFramePr>
        <p:xfrm>
          <a:off x="362465" y="1929252"/>
          <a:ext cx="11457387" cy="23065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01936">
                  <a:extLst>
                    <a:ext uri="{9D8B030D-6E8A-4147-A177-3AD203B41FA5}">
                      <a16:colId xmlns:a16="http://schemas.microsoft.com/office/drawing/2014/main" val="2698179120"/>
                    </a:ext>
                  </a:extLst>
                </a:gridCol>
                <a:gridCol w="8955451">
                  <a:extLst>
                    <a:ext uri="{9D8B030D-6E8A-4147-A177-3AD203B41FA5}">
                      <a16:colId xmlns:a16="http://schemas.microsoft.com/office/drawing/2014/main" val="1657509304"/>
                    </a:ext>
                  </a:extLst>
                </a:gridCol>
              </a:tblGrid>
              <a:tr h="7688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kumimoji="1" lang="ja-JP" altLang="en-US" sz="2000" kern="100" dirty="0" smtClean="0">
                          <a:solidFill>
                            <a:schemeClr val="dk1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第１週</a:t>
                      </a:r>
                      <a:endParaRPr kumimoji="1" lang="en-US" altLang="ja-JP" sz="2000" kern="100" dirty="0" smtClean="0">
                        <a:solidFill>
                          <a:schemeClr val="dk1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ja-JP" sz="2800" b="1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分析</a:t>
                      </a:r>
                      <a:r>
                        <a:rPr lang="ja-JP" sz="2800" b="1" kern="100" dirty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と設計</a:t>
                      </a:r>
                      <a:endParaRPr lang="ja-JP" sz="2800" b="1" kern="100" dirty="0"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7968" marR="107968" marT="0" marB="0">
                    <a:lnL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kumimoji="1" lang="en-US" alt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Scratch</a:t>
                      </a:r>
                      <a:r>
                        <a:rPr kumimoji="1" 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サンプル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を</a:t>
                      </a:r>
                      <a:r>
                        <a:rPr kumimoji="1" 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分析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し、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ゲームメカニクス</a:t>
                      </a:r>
                      <a:r>
                        <a:rPr lang="ja-JP" sz="2000" kern="100" dirty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の</a:t>
                      </a:r>
                      <a:r>
                        <a:rPr kumimoji="1" lang="ja-JP" sz="2000" b="1" kern="100" dirty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再現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に必要な</a:t>
                      </a:r>
                      <a:r>
                        <a:rPr kumimoji="1" 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処理</a:t>
                      </a:r>
                      <a:r>
                        <a:rPr kumimoji="1" lang="ja-JP" altLang="ja-JP" sz="2000" b="0" kern="100" dirty="0" smtClean="0">
                          <a:solidFill>
                            <a:schemeClr val="tx1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を</a:t>
                      </a:r>
                      <a:endParaRPr kumimoji="1" lang="en-US" altLang="ja-JP" sz="2000" b="0" kern="100" dirty="0" smtClean="0">
                        <a:solidFill>
                          <a:schemeClr val="tx1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kumimoji="1" lang="ja-JP" altLang="en-US" sz="2000" b="0" kern="100" dirty="0" smtClean="0">
                          <a:solidFill>
                            <a:schemeClr val="tx1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見積もって</a:t>
                      </a:r>
                      <a:r>
                        <a:rPr kumimoji="1" 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再設計</a:t>
                      </a:r>
                      <a:r>
                        <a:rPr lang="ja-JP" sz="2000" kern="100" dirty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する。</a:t>
                      </a:r>
                      <a:endParaRPr lang="ja-JP" sz="2000" kern="100" dirty="0"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7968" marR="107968" marT="0" marB="0">
                    <a:lnL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5180396"/>
                  </a:ext>
                </a:extLst>
              </a:tr>
              <a:tr h="7688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kumimoji="1" lang="ja-JP" altLang="en-US" sz="2000" kern="100" dirty="0" smtClean="0">
                          <a:solidFill>
                            <a:schemeClr val="dk1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第２週</a:t>
                      </a:r>
                      <a:endParaRPr kumimoji="1" lang="en-US" altLang="ja-JP" sz="2000" kern="100" dirty="0" smtClean="0">
                        <a:solidFill>
                          <a:schemeClr val="dk1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ja-JP" sz="2800" b="1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実装</a:t>
                      </a:r>
                      <a:r>
                        <a:rPr lang="ja-JP" sz="2800" b="1" kern="100" dirty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作業</a:t>
                      </a:r>
                      <a:endParaRPr lang="ja-JP" sz="2800" b="1" kern="100" dirty="0"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7968" marR="107968" marT="0" marB="0">
                    <a:lnL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設計</a:t>
                      </a:r>
                      <a:r>
                        <a:rPr lang="ja-JP" sz="2000" kern="100" dirty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を元に実装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を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行い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、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実装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過程</a:t>
                      </a:r>
                      <a:r>
                        <a:rPr lang="ja-JP" sz="2000" kern="100" dirty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で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生じる課題に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対処しながら実装を進める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。</a:t>
                      </a:r>
                      <a:r>
                        <a:rPr 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※</a:t>
                      </a:r>
                      <a:r>
                        <a:rPr lang="ja-JP" sz="2000" b="1" kern="100" dirty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講師や</a:t>
                      </a:r>
                      <a:r>
                        <a:rPr 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学生間</a:t>
                      </a:r>
                      <a:r>
                        <a:rPr lang="ja-JP" altLang="en-US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での</a:t>
                      </a:r>
                      <a:r>
                        <a:rPr 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相談も</a:t>
                      </a:r>
                      <a:r>
                        <a:rPr lang="ja-JP" altLang="en-US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可能</a:t>
                      </a:r>
                      <a:endParaRPr lang="ja-JP" sz="2000" b="1" kern="100" dirty="0">
                        <a:solidFill>
                          <a:srgbClr val="009900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7968" marR="107968" marT="0" marB="0">
                    <a:lnL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8420506"/>
                  </a:ext>
                </a:extLst>
              </a:tr>
              <a:tr h="7688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kumimoji="1" lang="ja-JP" altLang="en-US" sz="2000" kern="100" dirty="0" smtClean="0">
                          <a:solidFill>
                            <a:schemeClr val="dk1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第３週</a:t>
                      </a:r>
                      <a:endParaRPr kumimoji="1" lang="en-US" altLang="ja-JP" sz="2000" kern="100" dirty="0" smtClean="0">
                        <a:solidFill>
                          <a:schemeClr val="dk1"/>
                        </a:solidFill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ja-JP" sz="2800" b="1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課題</a:t>
                      </a:r>
                      <a:r>
                        <a:rPr lang="ja-JP" sz="2800" b="1" kern="100" dirty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提出</a:t>
                      </a:r>
                      <a:endParaRPr lang="ja-JP" sz="2800" b="1" kern="100" dirty="0"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7968" marR="107968" marT="0" marB="0">
                    <a:lnL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ja-JP" altLang="en-US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結果の成功・失敗に関わらず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、実装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結果</a:t>
                      </a:r>
                      <a:r>
                        <a:rPr lang="ja-JP" sz="2000" kern="100" dirty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に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至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った</a:t>
                      </a:r>
                      <a:r>
                        <a:rPr lang="ja-JP" altLang="en-US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経緯</a:t>
                      </a:r>
                      <a:r>
                        <a:rPr 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を</a:t>
                      </a:r>
                      <a:r>
                        <a:rPr kumimoji="1" lang="ja-JP" alt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分析</a:t>
                      </a:r>
                      <a:r>
                        <a:rPr lang="ja-JP" alt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し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て、今後の</a:t>
                      </a:r>
                      <a:endParaRPr lang="en-US" altLang="ja-JP" sz="2000" kern="100" dirty="0" smtClean="0"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開発に</a:t>
                      </a:r>
                      <a:r>
                        <a:rPr kumimoji="1" lang="ja-JP" altLang="en-US" sz="2000" b="0" kern="100" dirty="0" smtClean="0">
                          <a:solidFill>
                            <a:schemeClr val="tx1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役立つ</a:t>
                      </a:r>
                      <a:r>
                        <a:rPr kumimoji="1" lang="ja-JP" altLang="en-US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レポート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を作成し</a:t>
                      </a:r>
                      <a:r>
                        <a:rPr lang="ja-JP" alt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、</a:t>
                      </a:r>
                      <a:r>
                        <a:rPr lang="ja-JP" altLang="en-US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実装結果の</a:t>
                      </a:r>
                      <a:r>
                        <a:rPr kumimoji="1" lang="ja-JP" alt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動画</a:t>
                      </a:r>
                      <a:r>
                        <a:rPr lang="ja-JP" altLang="ja-JP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と</a:t>
                      </a:r>
                      <a:r>
                        <a:rPr lang="ja-JP" altLang="en-US" sz="2000" kern="100" dirty="0" smtClean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併せて</a:t>
                      </a:r>
                      <a:r>
                        <a:rPr kumimoji="1" lang="ja-JP" sz="2000" b="1" kern="100" dirty="0" smtClean="0">
                          <a:solidFill>
                            <a:srgbClr val="009900"/>
                          </a:solidFill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提出</a:t>
                      </a:r>
                      <a:r>
                        <a:rPr lang="ja-JP" sz="2000" kern="100" dirty="0">
                          <a:effectLst/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する。</a:t>
                      </a:r>
                      <a:endParaRPr lang="ja-JP" sz="2000" kern="100" dirty="0">
                        <a:effectLst/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7968" marR="107968" marT="0" marB="0">
                    <a:lnL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016040"/>
                  </a:ext>
                </a:extLst>
              </a:tr>
            </a:tbl>
          </a:graphicData>
        </a:graphic>
      </p:graphicFrame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  <p:grpSp>
        <p:nvGrpSpPr>
          <p:cNvPr id="6" name="グループ化 5"/>
          <p:cNvGrpSpPr/>
          <p:nvPr/>
        </p:nvGrpSpPr>
        <p:grpSpPr>
          <a:xfrm>
            <a:off x="558757" y="4635659"/>
            <a:ext cx="11088123" cy="1548714"/>
            <a:chOff x="1215766" y="4613189"/>
            <a:chExt cx="9802761" cy="1548714"/>
          </a:xfrm>
        </p:grpSpPr>
        <p:sp>
          <p:nvSpPr>
            <p:cNvPr id="8" name="角丸四角形 7"/>
            <p:cNvSpPr/>
            <p:nvPr/>
          </p:nvSpPr>
          <p:spPr>
            <a:xfrm>
              <a:off x="1215766" y="4613189"/>
              <a:ext cx="9802761" cy="1548714"/>
            </a:xfrm>
            <a:prstGeom prst="roundRect">
              <a:avLst>
                <a:gd name="adj" fmla="val 23966"/>
              </a:avLst>
            </a:prstGeom>
            <a:solidFill>
              <a:srgbClr val="FFFF99"/>
            </a:solidFill>
            <a:ln w="762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600"/>
            </a:p>
          </p:txBody>
        </p:sp>
        <p:sp>
          <p:nvSpPr>
            <p:cNvPr id="9" name="タイトル 1"/>
            <p:cNvSpPr txBox="1">
              <a:spLocks/>
            </p:cNvSpPr>
            <p:nvPr/>
          </p:nvSpPr>
          <p:spPr>
            <a:xfrm>
              <a:off x="1287705" y="4704745"/>
              <a:ext cx="9704598" cy="129506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40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※</a:t>
              </a:r>
              <a:r>
                <a:rPr lang="ja-JP" altLang="en-US" sz="40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実装方法は講師や学生</a:t>
              </a:r>
              <a:r>
                <a:rPr lang="ja-JP" altLang="en-US" sz="4000" dirty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間</a:t>
              </a:r>
              <a:r>
                <a:rPr lang="ja-JP" altLang="en-US" sz="40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で</a:t>
              </a:r>
              <a:r>
                <a:rPr lang="ja-JP" altLang="en-US" sz="40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相談してＯＫ</a:t>
              </a:r>
              <a:endParaRPr lang="en-US" altLang="ja-JP" sz="4000" dirty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  <a:p>
              <a:pPr algn="l"/>
              <a:r>
                <a:rPr lang="en-US" altLang="ja-JP" sz="40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※</a:t>
              </a:r>
              <a:r>
                <a:rPr lang="ja-JP" altLang="en-US" sz="40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未完成でも提出！</a:t>
              </a:r>
              <a:r>
                <a:rPr lang="ja-JP" altLang="en-US" sz="4000" dirty="0" smtClean="0"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実装過程の</a:t>
              </a:r>
              <a:r>
                <a:rPr lang="ja-JP" altLang="en-US" sz="4000" dirty="0" smtClean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試行錯誤が</a:t>
              </a:r>
              <a:r>
                <a:rPr lang="ja-JP" altLang="en-US" sz="4000" dirty="0">
                  <a:solidFill>
                    <a:srgbClr val="C0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主題</a:t>
              </a:r>
              <a:endParaRPr lang="en-US" altLang="ja-JP" sz="4000" dirty="0" smtClean="0">
                <a:solidFill>
                  <a:srgbClr val="C0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628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3"/>
          <p:cNvSpPr txBox="1">
            <a:spLocks noChangeArrowheads="1"/>
          </p:cNvSpPr>
          <p:nvPr/>
        </p:nvSpPr>
        <p:spPr bwMode="auto">
          <a:xfrm>
            <a:off x="1508983" y="154635"/>
            <a:ext cx="9197212" cy="80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4295" tIns="8890" rIns="74295" bIns="8890" numCol="1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en-US" sz="6000" dirty="0" smtClean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評価基準</a:t>
            </a:r>
            <a:endParaRPr kumimoji="0" lang="ja-JP" altLang="ja-JP" sz="60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ja-JP" altLang="ja-JP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グループ化 1"/>
          <p:cNvGrpSpPr/>
          <p:nvPr/>
        </p:nvGrpSpPr>
        <p:grpSpPr>
          <a:xfrm>
            <a:off x="337751" y="1729946"/>
            <a:ext cx="11598876" cy="1276865"/>
            <a:chOff x="337751" y="1771135"/>
            <a:chExt cx="11598876" cy="1276865"/>
          </a:xfrm>
        </p:grpSpPr>
        <p:sp>
          <p:nvSpPr>
            <p:cNvPr id="11" name="角丸四角形 10"/>
            <p:cNvSpPr/>
            <p:nvPr/>
          </p:nvSpPr>
          <p:spPr>
            <a:xfrm>
              <a:off x="337751" y="1771135"/>
              <a:ext cx="11598876" cy="1276865"/>
            </a:xfrm>
            <a:prstGeom prst="roundRect">
              <a:avLst>
                <a:gd name="adj" fmla="val 23966"/>
              </a:avLst>
            </a:prstGeom>
            <a:solidFill>
              <a:srgbClr val="E2FFA7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タイトル 1"/>
            <p:cNvSpPr txBox="1">
              <a:spLocks/>
            </p:cNvSpPr>
            <p:nvPr/>
          </p:nvSpPr>
          <p:spPr>
            <a:xfrm>
              <a:off x="601363" y="2504303"/>
              <a:ext cx="11211696" cy="48603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28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※ DirectX</a:t>
              </a:r>
              <a:r>
                <a:rPr lang="ja-JP" altLang="en-US" sz="28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や</a:t>
              </a:r>
              <a:r>
                <a:rPr lang="en-US" altLang="ja-JP" sz="28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DX</a:t>
              </a:r>
              <a:r>
                <a:rPr lang="ja-JP" altLang="en-US" sz="28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ライブラリ等を使用：主にプログラマー志望者を対象</a:t>
              </a:r>
              <a:endParaRPr lang="ja-JP" altLang="en-US" sz="2800" dirty="0">
                <a:solidFill>
                  <a:srgbClr val="0099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</p:txBody>
        </p:sp>
        <p:sp>
          <p:nvSpPr>
            <p:cNvPr id="7" name="タイトル 1"/>
            <p:cNvSpPr txBox="1">
              <a:spLocks/>
            </p:cNvSpPr>
            <p:nvPr/>
          </p:nvSpPr>
          <p:spPr>
            <a:xfrm>
              <a:off x="672530" y="1804086"/>
              <a:ext cx="11189956" cy="68374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36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C++</a:t>
              </a:r>
              <a:r>
                <a:rPr lang="ja-JP" altLang="en-US" sz="36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を使用したテキストコード実装：Ａ評価</a:t>
              </a:r>
              <a:r>
                <a:rPr lang="en-US" altLang="ja-JP" sz="36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…15</a:t>
              </a:r>
              <a:r>
                <a:rPr lang="ja-JP" altLang="en-US" sz="3600" dirty="0" smtClean="0">
                  <a:solidFill>
                    <a:srgbClr val="0099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点</a:t>
              </a:r>
              <a:endParaRPr lang="ja-JP" altLang="en-US" sz="3600" dirty="0">
                <a:solidFill>
                  <a:srgbClr val="0099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</p:txBody>
        </p:sp>
      </p:grpSp>
      <p:grpSp>
        <p:nvGrpSpPr>
          <p:cNvPr id="3" name="グループ化 2"/>
          <p:cNvGrpSpPr/>
          <p:nvPr/>
        </p:nvGrpSpPr>
        <p:grpSpPr>
          <a:xfrm>
            <a:off x="296562" y="3130379"/>
            <a:ext cx="11829536" cy="1383957"/>
            <a:chOff x="362464" y="3459892"/>
            <a:chExt cx="11829536" cy="1383957"/>
          </a:xfrm>
        </p:grpSpPr>
        <p:sp>
          <p:nvSpPr>
            <p:cNvPr id="12" name="角丸四角形 11"/>
            <p:cNvSpPr/>
            <p:nvPr/>
          </p:nvSpPr>
          <p:spPr>
            <a:xfrm>
              <a:off x="362464" y="3459892"/>
              <a:ext cx="11664779" cy="1383957"/>
            </a:xfrm>
            <a:prstGeom prst="roundRect">
              <a:avLst>
                <a:gd name="adj" fmla="val 23966"/>
              </a:avLst>
            </a:prstGeom>
            <a:solidFill>
              <a:srgbClr val="CCFFF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タイトル 1"/>
            <p:cNvSpPr txBox="1">
              <a:spLocks/>
            </p:cNvSpPr>
            <p:nvPr/>
          </p:nvSpPr>
          <p:spPr>
            <a:xfrm>
              <a:off x="560172" y="4308388"/>
              <a:ext cx="11335265" cy="432485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ja-JP" sz="2800" dirty="0" smtClean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※ Unity</a:t>
              </a:r>
              <a:r>
                <a:rPr lang="ja-JP" altLang="en-US" sz="2800" dirty="0" smtClean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や</a:t>
              </a:r>
              <a:r>
                <a:rPr lang="en-US" altLang="ja-JP" sz="2800" dirty="0" smtClean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UE4</a:t>
              </a:r>
              <a:r>
                <a:rPr lang="ja-JP" altLang="en-US" sz="2800" dirty="0" smtClean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などを使用：主に非プログラマー志望者を対象</a:t>
              </a:r>
              <a:endParaRPr lang="ja-JP" altLang="en-US" sz="2800" dirty="0">
                <a:solidFill>
                  <a:srgbClr val="00B0F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</p:txBody>
        </p:sp>
        <p:sp>
          <p:nvSpPr>
            <p:cNvPr id="9" name="タイトル 1"/>
            <p:cNvSpPr txBox="1">
              <a:spLocks/>
            </p:cNvSpPr>
            <p:nvPr/>
          </p:nvSpPr>
          <p:spPr>
            <a:xfrm>
              <a:off x="499076" y="3515954"/>
              <a:ext cx="11692924" cy="66556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ja-JP" altLang="en-US" sz="3600" dirty="0" smtClean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ゲームエンジンを使用した実装</a:t>
              </a:r>
              <a:r>
                <a:rPr lang="en-US" altLang="ja-JP" sz="3600" dirty="0" smtClean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	</a:t>
              </a:r>
              <a:r>
                <a:rPr lang="ja-JP" altLang="en-US" sz="3600" dirty="0" smtClean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：Ｂ評価</a:t>
              </a:r>
              <a:r>
                <a:rPr lang="en-US" altLang="ja-JP" sz="3600" dirty="0" smtClean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…</a:t>
              </a:r>
              <a:r>
                <a:rPr lang="en-US" altLang="ja-JP" sz="3600" dirty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12</a:t>
              </a:r>
              <a:r>
                <a:rPr lang="ja-JP" altLang="en-US" sz="3600" dirty="0" smtClean="0">
                  <a:solidFill>
                    <a:srgbClr val="00B0F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rPr>
                <a:t>点</a:t>
              </a:r>
              <a:endParaRPr lang="ja-JP" altLang="en-US" sz="3600" dirty="0">
                <a:solidFill>
                  <a:schemeClr val="accent4">
                    <a:lumMod val="75000"/>
                  </a:schemeClr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endParaRPr>
            </a:p>
          </p:txBody>
        </p:sp>
      </p:grpSp>
      <p:grpSp>
        <p:nvGrpSpPr>
          <p:cNvPr id="18" name="グループ化 17"/>
          <p:cNvGrpSpPr/>
          <p:nvPr/>
        </p:nvGrpSpPr>
        <p:grpSpPr>
          <a:xfrm>
            <a:off x="304800" y="4637903"/>
            <a:ext cx="11664778" cy="1861751"/>
            <a:chOff x="304800" y="4967416"/>
            <a:chExt cx="11664778" cy="1861751"/>
          </a:xfrm>
        </p:grpSpPr>
        <p:sp>
          <p:nvSpPr>
            <p:cNvPr id="13" name="角丸四角形 12"/>
            <p:cNvSpPr/>
            <p:nvPr/>
          </p:nvSpPr>
          <p:spPr>
            <a:xfrm>
              <a:off x="304800" y="4967416"/>
              <a:ext cx="11615351" cy="1861751"/>
            </a:xfrm>
            <a:prstGeom prst="roundRect">
              <a:avLst>
                <a:gd name="adj" fmla="val 23966"/>
              </a:avLst>
            </a:prstGeom>
            <a:solidFill>
              <a:srgbClr val="FFFF99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7" name="グループ化 16"/>
            <p:cNvGrpSpPr/>
            <p:nvPr/>
          </p:nvGrpSpPr>
          <p:grpSpPr>
            <a:xfrm>
              <a:off x="548614" y="5000367"/>
              <a:ext cx="11420964" cy="1771135"/>
              <a:chOff x="548614" y="5000367"/>
              <a:chExt cx="11420964" cy="1771135"/>
            </a:xfrm>
          </p:grpSpPr>
          <p:sp>
            <p:nvSpPr>
              <p:cNvPr id="10" name="タイトル 1"/>
              <p:cNvSpPr txBox="1">
                <a:spLocks/>
              </p:cNvSpPr>
              <p:nvPr/>
            </p:nvSpPr>
            <p:spPr>
              <a:xfrm>
                <a:off x="622358" y="5582065"/>
                <a:ext cx="11149512" cy="118943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kumimoji="1"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altLang="ja-JP" sz="2800" dirty="0" smtClean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※ </a:t>
                </a:r>
                <a:r>
                  <a:rPr lang="ja-JP" altLang="en-US" sz="2800" dirty="0" smtClean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実装に至らなかった原因と、その原因を解決</a:t>
                </a:r>
                <a:r>
                  <a:rPr lang="ja-JP" altLang="en-US" sz="2800" dirty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す</a:t>
                </a:r>
                <a:r>
                  <a:rPr lang="ja-JP" altLang="en-US" sz="2800" dirty="0" smtClean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る方法をレポート</a:t>
                </a:r>
                <a:endParaRPr lang="en-US" altLang="ja-JP" sz="2800" dirty="0" smtClean="0">
                  <a:solidFill>
                    <a:schemeClr val="accent4">
                      <a:lumMod val="75000"/>
                    </a:schemeClr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endParaRPr>
              </a:p>
              <a:p>
                <a:pPr algn="l"/>
                <a:r>
                  <a:rPr lang="ja-JP" altLang="en-US" sz="2800" dirty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　</a:t>
                </a:r>
                <a:r>
                  <a:rPr lang="ja-JP" altLang="en-US" sz="2800" dirty="0" smtClean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にまとめ、未完成な状態の成果物の動画と併せて提出する</a:t>
                </a:r>
                <a:endParaRPr lang="en-US" altLang="ja-JP" sz="2800" dirty="0" smtClean="0">
                  <a:solidFill>
                    <a:schemeClr val="accent4">
                      <a:lumMod val="75000"/>
                    </a:schemeClr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endParaRPr>
              </a:p>
              <a:p>
                <a:pPr algn="l"/>
                <a:r>
                  <a:rPr lang="ja-JP" altLang="en-US" sz="2800" dirty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　</a:t>
                </a:r>
                <a:r>
                  <a:rPr lang="ja-JP" altLang="en-US" sz="2800" dirty="0" smtClean="0">
                    <a:solidFill>
                      <a:srgbClr val="FF0000"/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レポートと途中経過の動画の提出</a:t>
                </a:r>
                <a:r>
                  <a:rPr lang="ja-JP" altLang="en-US" sz="2800" dirty="0">
                    <a:solidFill>
                      <a:srgbClr val="FF0000"/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が</a:t>
                </a:r>
                <a:r>
                  <a:rPr lang="ja-JP" altLang="en-US" sz="2800" dirty="0" smtClean="0">
                    <a:solidFill>
                      <a:srgbClr val="FF0000"/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なければＤ評価：０点です</a:t>
                </a:r>
                <a:endParaRPr lang="ja-JP" altLang="en-US" sz="2800" dirty="0">
                  <a:solidFill>
                    <a:srgbClr val="FF0000"/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endParaRPr>
              </a:p>
            </p:txBody>
          </p:sp>
          <p:sp>
            <p:nvSpPr>
              <p:cNvPr id="15" name="タイトル 1"/>
              <p:cNvSpPr txBox="1">
                <a:spLocks/>
              </p:cNvSpPr>
              <p:nvPr/>
            </p:nvSpPr>
            <p:spPr>
              <a:xfrm>
                <a:off x="548614" y="5000367"/>
                <a:ext cx="11420964" cy="553132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kumimoji="1"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ja-JP" altLang="en-US" sz="3600" dirty="0" smtClean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未完成（途中過程）</a:t>
                </a:r>
                <a:r>
                  <a:rPr lang="en-US" altLang="ja-JP" sz="3600" dirty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				</a:t>
                </a:r>
                <a:r>
                  <a:rPr lang="ja-JP" altLang="en-US" sz="3600" dirty="0" smtClean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：</a:t>
                </a:r>
                <a:r>
                  <a:rPr lang="ja-JP" altLang="en-US" sz="3600" dirty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Ｃ</a:t>
                </a:r>
                <a:r>
                  <a:rPr lang="ja-JP" altLang="en-US" sz="3600" dirty="0" smtClean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評価</a:t>
                </a:r>
                <a:r>
                  <a:rPr lang="en-US" altLang="ja-JP" sz="3600" dirty="0" smtClean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…9</a:t>
                </a:r>
                <a:r>
                  <a:rPr lang="ja-JP" altLang="en-US" sz="3600" dirty="0" smtClean="0">
                    <a:solidFill>
                      <a:schemeClr val="accent4">
                        <a:lumMod val="75000"/>
                      </a:schemeClr>
                    </a:solidFill>
                    <a:latin typeface="HGS創英角ｺﾞｼｯｸUB" panose="020B0900000000000000" pitchFamily="50" charset="-128"/>
                    <a:ea typeface="HGS創英角ｺﾞｼｯｸUB" panose="020B0900000000000000" pitchFamily="50" charset="-128"/>
                  </a:rPr>
                  <a:t>点</a:t>
                </a:r>
                <a:endParaRPr lang="ja-JP" altLang="en-US" sz="3600" dirty="0">
                  <a:solidFill>
                    <a:schemeClr val="accent4">
                      <a:lumMod val="75000"/>
                    </a:schemeClr>
                  </a:solidFill>
                  <a:latin typeface="HGS創英角ｺﾞｼｯｸUB" panose="020B0900000000000000" pitchFamily="50" charset="-128"/>
                  <a:ea typeface="HGS創英角ｺﾞｼｯｸUB" panose="020B0900000000000000" pitchFamily="50" charset="-128"/>
                </a:endParaRPr>
              </a:p>
            </p:txBody>
          </p:sp>
        </p:grpSp>
      </p:grpSp>
      <p:sp>
        <p:nvSpPr>
          <p:cNvPr id="19" name="タイトル 1"/>
          <p:cNvSpPr txBox="1">
            <a:spLocks/>
          </p:cNvSpPr>
          <p:nvPr/>
        </p:nvSpPr>
        <p:spPr>
          <a:xfrm>
            <a:off x="551384" y="1207123"/>
            <a:ext cx="11179297" cy="4860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成果物は２Ｄ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・３Ｄどちら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でも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結構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です。</a:t>
            </a:r>
            <a:endParaRPr lang="ja-JP" altLang="en-US" sz="32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4C08E-6C91-4391-933E-466324323A62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689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57150">
          <a:solidFill>
            <a:srgbClr val="000000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4823</TotalTime>
  <Words>629</Words>
  <Application>Microsoft Office PowerPoint</Application>
  <PresentationFormat>ワイド画面</PresentationFormat>
  <Paragraphs>126</Paragraphs>
  <Slides>9</Slides>
  <Notes>3</Notes>
  <HiddenSlides>0</HiddenSlides>
  <MMClips>4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8" baseType="lpstr">
      <vt:lpstr>HGP創英角ｺﾞｼｯｸUB</vt:lpstr>
      <vt:lpstr>HGS創英角ｺﾞｼｯｸUB</vt:lpstr>
      <vt:lpstr>HGｺﾞｼｯｸE</vt:lpstr>
      <vt:lpstr>ＭＳ ゴシック</vt:lpstr>
      <vt:lpstr>游ゴシック</vt:lpstr>
      <vt:lpstr>游ゴシック Light</vt:lpstr>
      <vt:lpstr>Arial</vt:lpstr>
      <vt:lpstr>Times New Roman</vt:lpstr>
      <vt:lpstr>Office テーマ</vt:lpstr>
      <vt:lpstr>座標回転</vt:lpstr>
      <vt:lpstr>以下のサンプルはスタログのリンクから参照できます</vt:lpstr>
      <vt:lpstr>PowerPoint プレゼンテーション</vt:lpstr>
      <vt:lpstr>接地点を中心に３頂点全体を回転させて下さい （以下のサンプルは第２週の３限目に公開します）</vt:lpstr>
      <vt:lpstr>課題提出後に時間に余裕があれば、Z04で実装したピボット回転を 今回の座標回転計算に仕様変更してみて下さい。</vt:lpstr>
      <vt:lpstr>オプション課題１を実装できた方は、 コース全体を回転させるゲームを作ってみて下さい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ゲームアルゴリズムⅡの 学習目的</dc:title>
  <dc:creator>akio@topaz.dti.ne.jp</dc:creator>
  <cp:lastModifiedBy>akio@topaz.dti.ne.jp</cp:lastModifiedBy>
  <cp:revision>1993</cp:revision>
  <dcterms:created xsi:type="dcterms:W3CDTF">2021-04-04T15:15:14Z</dcterms:created>
  <dcterms:modified xsi:type="dcterms:W3CDTF">2024-04-05T13:23:28Z</dcterms:modified>
</cp:coreProperties>
</file>

<file path=docProps/thumbnail.jpeg>
</file>